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56" r:id="rId2"/>
    <p:sldId id="279" r:id="rId3"/>
    <p:sldId id="278" r:id="rId4"/>
    <p:sldId id="280" r:id="rId5"/>
    <p:sldId id="281" r:id="rId6"/>
    <p:sldId id="282" r:id="rId7"/>
    <p:sldId id="283" r:id="rId8"/>
    <p:sldId id="257" r:id="rId9"/>
    <p:sldId id="284" r:id="rId10"/>
    <p:sldId id="285" r:id="rId11"/>
    <p:sldId id="286" r:id="rId12"/>
    <p:sldId id="287" r:id="rId13"/>
    <p:sldId id="288" r:id="rId14"/>
    <p:sldId id="289" r:id="rId15"/>
    <p:sldId id="290" r:id="rId16"/>
    <p:sldId id="291" r:id="rId17"/>
    <p:sldId id="292" r:id="rId18"/>
    <p:sldId id="293" r:id="rId19"/>
    <p:sldId id="294" r:id="rId20"/>
    <p:sldId id="295" r:id="rId21"/>
    <p:sldId id="296" r:id="rId22"/>
    <p:sldId id="297" r:id="rId23"/>
    <p:sldId id="298" r:id="rId24"/>
    <p:sldId id="299" r:id="rId25"/>
    <p:sldId id="300" r:id="rId26"/>
    <p:sldId id="301" r:id="rId27"/>
    <p:sldId id="302" r:id="rId28"/>
    <p:sldId id="303" r:id="rId29"/>
    <p:sldId id="304" r:id="rId30"/>
    <p:sldId id="305" r:id="rId31"/>
    <p:sldId id="306" r:id="rId32"/>
    <p:sldId id="309" r:id="rId33"/>
    <p:sldId id="310" r:id="rId34"/>
    <p:sldId id="311" r:id="rId35"/>
    <p:sldId id="312" r:id="rId36"/>
    <p:sldId id="313" r:id="rId37"/>
    <p:sldId id="314" r:id="rId38"/>
    <p:sldId id="315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7" autoAdjust="0"/>
    <p:restoredTop sz="94640"/>
  </p:normalViewPr>
  <p:slideViewPr>
    <p:cSldViewPr>
      <p:cViewPr varScale="1">
        <p:scale>
          <a:sx n="77" d="100"/>
          <a:sy n="77" d="100"/>
        </p:scale>
        <p:origin x="350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5" d="100"/>
          <a:sy n="55" d="100"/>
        </p:scale>
        <p:origin x="288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6E04E41-CA7E-455E-A527-47E08CE5290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6137C9-5E20-4407-9FBF-0B6A628B584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8A45B9-325C-47DC-BA5A-0CB1C0D41DB8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32057A-3A83-46FF-9ADF-F599615DFD1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E08E9E-3080-4406-81EF-D8714413394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F1FEA4-CD80-4025-98BB-81D908180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6119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684184-8047-455E-805F-E5D18E07E31B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26CB7C-A76B-4E16-B225-BCD30C0A9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187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34200" y="6248400"/>
            <a:ext cx="2133600" cy="365125"/>
          </a:xfrm>
        </p:spPr>
        <p:txBody>
          <a:bodyPr/>
          <a:lstStyle/>
          <a:p>
            <a:fld id="{C2E7DEB6-B334-44CC-87CB-2494A3AECA3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8630DB-2E68-4C89-A7EC-63670F07CCA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24EE73-0A7A-44D3-BBD8-BEDE4F457F6F}" type="datetimeFigureOut">
              <a:rPr lang="en-US" smtClean="0"/>
              <a:pPr/>
              <a:t>8/28/2022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E7DEB6-B334-44CC-87CB-2494A3AECA3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24EE73-0A7A-44D3-BBD8-BEDE4F457F6F}" type="datetimeFigureOut">
              <a:rPr lang="en-US" smtClean="0"/>
              <a:pPr/>
              <a:t>8/28/2022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E7DEB6-B334-44CC-87CB-2494A3AECA3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24EE73-0A7A-44D3-BBD8-BEDE4F457F6F}" type="datetimeFigureOut">
              <a:rPr lang="en-US" smtClean="0"/>
              <a:pPr/>
              <a:t>8/28/2022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E7DEB6-B334-44CC-87CB-2494A3AECA3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24EE73-0A7A-44D3-BBD8-BEDE4F457F6F}" type="datetimeFigureOut">
              <a:rPr lang="en-US" smtClean="0"/>
              <a:pPr/>
              <a:t>8/28/2022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E7DEB6-B334-44CC-87CB-2494A3AECA3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24EE73-0A7A-44D3-BBD8-BEDE4F457F6F}" type="datetimeFigureOut">
              <a:rPr lang="en-US" smtClean="0"/>
              <a:pPr/>
              <a:t>8/28/2022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E7DEB6-B334-44CC-87CB-2494A3AECA3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24EE73-0A7A-44D3-BBD8-BEDE4F457F6F}" type="datetimeFigureOut">
              <a:rPr lang="en-US" smtClean="0"/>
              <a:pPr/>
              <a:t>8/28/2022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E7DEB6-B334-44CC-87CB-2494A3AECA3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24EE73-0A7A-44D3-BBD8-BEDE4F457F6F}" type="datetimeFigureOut">
              <a:rPr lang="en-US" smtClean="0"/>
              <a:pPr/>
              <a:t>8/28/2022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E7DEB6-B334-44CC-87CB-2494A3AECA3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24EE73-0A7A-44D3-BBD8-BEDE4F457F6F}" type="datetimeFigureOut">
              <a:rPr lang="en-US" smtClean="0"/>
              <a:pPr/>
              <a:t>8/28/2022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E7DEB6-B334-44CC-87CB-2494A3AECA3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24EE73-0A7A-44D3-BBD8-BEDE4F457F6F}" type="datetimeFigureOut">
              <a:rPr lang="en-US" smtClean="0"/>
              <a:pPr/>
              <a:t>8/28/2022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E7DEB6-B334-44CC-87CB-2494A3AECA3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24EE73-0A7A-44D3-BBD8-BEDE4F457F6F}" type="datetimeFigureOut">
              <a:rPr lang="en-US" smtClean="0"/>
              <a:pPr/>
              <a:t>8/28/2022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E7DEB6-B334-44CC-87CB-2494A3AECA3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E7DEB6-B334-44CC-87CB-2494A3AECA32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500410" y="936054"/>
            <a:ext cx="8643590" cy="5823035"/>
            <a:chOff x="500410" y="936054"/>
            <a:chExt cx="8643590" cy="5823035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0410" y="6376789"/>
              <a:ext cx="918000" cy="279915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 userDrawn="1"/>
          </p:nvSpPr>
          <p:spPr>
            <a:xfrm rot="16200000">
              <a:off x="6670941" y="3098943"/>
              <a:ext cx="4572000" cy="24622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R="0" lvl="0">
                <a:spcBef>
                  <a:spcPts val="0"/>
                </a:spcBef>
                <a:spcAft>
                  <a:spcPts val="0"/>
                </a:spcAft>
                <a:buSzPts val="1000"/>
                <a:tabLst>
                  <a:tab pos="457200" algn="l"/>
                </a:tabLst>
              </a:pPr>
              <a:r>
                <a:rPr lang="en-US" sz="1000" dirty="0">
                  <a:latin typeface="Arial" panose="020B060402020202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"Copyright © 2016 Pearson India Education Services Pvt. Ltd".</a:t>
              </a:r>
              <a:endParaRPr lang="en-US" sz="1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Box 10"/>
            <p:cNvSpPr txBox="1"/>
            <p:nvPr userDrawn="1"/>
          </p:nvSpPr>
          <p:spPr>
            <a:xfrm>
              <a:off x="6172200" y="6374368"/>
              <a:ext cx="2971800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latin typeface="Arial" pitchFamily="34" charset="0"/>
                  <a:cs typeface="Arial" pitchFamily="34" charset="0"/>
                </a:rPr>
                <a:t>Big</a:t>
              </a:r>
              <a:r>
                <a:rPr lang="en-US" sz="1000" b="1" baseline="0" dirty="0">
                  <a:latin typeface="Arial" pitchFamily="34" charset="0"/>
                  <a:cs typeface="Arial" pitchFamily="34" charset="0"/>
                </a:rPr>
                <a:t> Data Fundamental</a:t>
              </a:r>
              <a:br>
                <a:rPr lang="en-US" sz="900" baseline="0" dirty="0">
                  <a:latin typeface="Arial" pitchFamily="34" charset="0"/>
                  <a:cs typeface="Arial" pitchFamily="34" charset="0"/>
                </a:rPr>
              </a:br>
              <a:r>
                <a:rPr lang="en-US" sz="900" baseline="0" dirty="0">
                  <a:latin typeface="Arial" pitchFamily="34" charset="0"/>
                  <a:cs typeface="Arial" pitchFamily="34" charset="0"/>
                </a:rPr>
                <a:t>By: </a:t>
              </a:r>
              <a:r>
                <a:rPr lang="en-US" sz="900" baseline="0" dirty="0" err="1">
                  <a:latin typeface="Arial" pitchFamily="34" charset="0"/>
                  <a:cs typeface="Arial" pitchFamily="34" charset="0"/>
                </a:rPr>
                <a:t>Thomus</a:t>
              </a:r>
              <a:r>
                <a:rPr lang="en-US" sz="900" baseline="0" dirty="0"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sz="900" baseline="0" dirty="0" err="1">
                  <a:latin typeface="Arial" pitchFamily="34" charset="0"/>
                  <a:cs typeface="Arial" pitchFamily="34" charset="0"/>
                </a:rPr>
                <a:t>Erl</a:t>
              </a:r>
              <a:r>
                <a:rPr lang="en-US" sz="900" baseline="0" dirty="0">
                  <a:latin typeface="Arial" pitchFamily="34" charset="0"/>
                  <a:cs typeface="Arial" pitchFamily="34" charset="0"/>
                </a:rPr>
                <a:t>, </a:t>
              </a:r>
              <a:r>
                <a:rPr lang="en-US" sz="900" baseline="0" dirty="0" err="1">
                  <a:latin typeface="Arial" pitchFamily="34" charset="0"/>
                  <a:cs typeface="Arial" pitchFamily="34" charset="0"/>
                </a:rPr>
                <a:t>Wajid</a:t>
              </a:r>
              <a:r>
                <a:rPr lang="en-US" sz="900" baseline="0" dirty="0"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sz="900" baseline="0" dirty="0" err="1">
                  <a:latin typeface="Arial" pitchFamily="34" charset="0"/>
                  <a:cs typeface="Arial" pitchFamily="34" charset="0"/>
                </a:rPr>
                <a:t>Khattak</a:t>
              </a:r>
              <a:r>
                <a:rPr lang="en-US" sz="900" baseline="0" dirty="0">
                  <a:latin typeface="Arial" pitchFamily="34" charset="0"/>
                  <a:cs typeface="Arial" pitchFamily="34" charset="0"/>
                </a:rPr>
                <a:t>, and Paul </a:t>
              </a:r>
              <a:r>
                <a:rPr lang="en-US" sz="900" baseline="0" dirty="0" err="1">
                  <a:latin typeface="Arial" pitchFamily="34" charset="0"/>
                  <a:cs typeface="Arial" pitchFamily="34" charset="0"/>
                </a:rPr>
                <a:t>Bahular</a:t>
              </a:r>
              <a:endParaRPr lang="en-US" sz="900" dirty="0">
                <a:latin typeface="Arial" pitchFamily="34" charset="0"/>
                <a:cs typeface="Arial" pitchFamily="34" charset="0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5400" b="1" dirty="0"/>
              <a:t>NIT2202 Big Data</a:t>
            </a:r>
            <a:br>
              <a:rPr lang="en-US" sz="5400" b="1" dirty="0"/>
            </a:br>
            <a:r>
              <a:rPr lang="en-US" sz="5400" b="1" dirty="0"/>
              <a:t>Chapter One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4000" b="1" dirty="0">
                <a:solidFill>
                  <a:schemeClr val="tx1"/>
                </a:solidFill>
              </a:rPr>
              <a:t>Understanding Big Data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AACA0-162A-B141-9B90-B873965F3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Analytics</a:t>
            </a:r>
            <a:r>
              <a:rPr lang="zh-CN" altLang="en-US" dirty="0"/>
              <a:t> </a:t>
            </a:r>
            <a:r>
              <a:rPr lang="en-US" altLang="zh-CN" dirty="0"/>
              <a:t>(Cont’d)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6183B-AB3D-3E4E-94E1-E5092A963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AU" sz="3600" dirty="0"/>
              <a:t>Different kinds of organizations use data analytics tools and techniques in different ways.</a:t>
            </a:r>
            <a:r>
              <a:rPr lang="zh-CN" altLang="en-US" sz="3600" dirty="0"/>
              <a:t> </a:t>
            </a:r>
            <a:r>
              <a:rPr lang="en-AU" sz="3600" dirty="0"/>
              <a:t>Take, for example, these </a:t>
            </a:r>
            <a:r>
              <a:rPr lang="en-AU" sz="3600" dirty="0">
                <a:solidFill>
                  <a:srgbClr val="FF0000"/>
                </a:solidFill>
              </a:rPr>
              <a:t>three sectors</a:t>
            </a:r>
            <a:r>
              <a:rPr lang="en-AU" sz="3600" dirty="0"/>
              <a:t>:</a:t>
            </a:r>
          </a:p>
          <a:p>
            <a:r>
              <a:rPr lang="en-AU" sz="3100" dirty="0"/>
              <a:t>In </a:t>
            </a:r>
            <a:r>
              <a:rPr lang="en-AU" sz="3100" dirty="0">
                <a:solidFill>
                  <a:srgbClr val="FF0000"/>
                </a:solidFill>
              </a:rPr>
              <a:t>business-oriented </a:t>
            </a:r>
            <a:r>
              <a:rPr lang="en-AU" sz="3100" dirty="0"/>
              <a:t>environments, data analytics results can lower operational costs</a:t>
            </a:r>
            <a:r>
              <a:rPr lang="zh-CN" altLang="en-US" sz="3100" dirty="0"/>
              <a:t> </a:t>
            </a:r>
            <a:r>
              <a:rPr lang="en-AU" sz="3100" dirty="0"/>
              <a:t>and facilitate strategic decision-making.</a:t>
            </a:r>
          </a:p>
          <a:p>
            <a:r>
              <a:rPr lang="en-AU" sz="3100" dirty="0"/>
              <a:t>In the </a:t>
            </a:r>
            <a:r>
              <a:rPr lang="en-AU" sz="3100" dirty="0">
                <a:solidFill>
                  <a:srgbClr val="FF0000"/>
                </a:solidFill>
              </a:rPr>
              <a:t>scientific</a:t>
            </a:r>
            <a:r>
              <a:rPr lang="en-AU" sz="3100" dirty="0"/>
              <a:t> domain, data analytics can help identify the cause of a phenomenon</a:t>
            </a:r>
            <a:r>
              <a:rPr lang="zh-CN" altLang="en-US" sz="3100" dirty="0"/>
              <a:t> </a:t>
            </a:r>
            <a:r>
              <a:rPr lang="en-AU" sz="3100" dirty="0"/>
              <a:t>to improve the accuracy of predictions.</a:t>
            </a:r>
          </a:p>
          <a:p>
            <a:r>
              <a:rPr lang="en-AU" sz="3100" dirty="0"/>
              <a:t>In </a:t>
            </a:r>
            <a:r>
              <a:rPr lang="en-AU" sz="3100" dirty="0">
                <a:solidFill>
                  <a:srgbClr val="FF0000"/>
                </a:solidFill>
              </a:rPr>
              <a:t>service-based</a:t>
            </a:r>
            <a:r>
              <a:rPr lang="en-AU" sz="3100" dirty="0"/>
              <a:t> environments like public sector organizations, data analytics can</a:t>
            </a:r>
            <a:r>
              <a:rPr lang="zh-CN" altLang="en-US" sz="3100" dirty="0"/>
              <a:t> </a:t>
            </a:r>
            <a:r>
              <a:rPr lang="en-AU" sz="3100" dirty="0"/>
              <a:t>help strengthen the focus on delivering high-quality services by driving down costs.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0017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275A1-D145-3048-97F7-E232FA92F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r>
              <a:rPr lang="zh-CN" altLang="en-US" dirty="0"/>
              <a:t> </a:t>
            </a:r>
            <a:r>
              <a:rPr lang="en-US" altLang="zh-CN" dirty="0"/>
              <a:t>vs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Analytics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8B2E600-5E6F-8F4A-9E2E-903C0C58D44B}"/>
              </a:ext>
            </a:extLst>
          </p:cNvPr>
          <p:cNvSpPr txBox="1">
            <a:spLocks/>
          </p:cNvSpPr>
          <p:nvPr/>
        </p:nvSpPr>
        <p:spPr>
          <a:xfrm>
            <a:off x="5219700" y="4775406"/>
            <a:ext cx="3162300" cy="11681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/>
              <a:t>Figure 1.3  </a:t>
            </a:r>
            <a:r>
              <a:rPr lang="en-US" sz="1800" dirty="0"/>
              <a:t>The symbol used to represent data analytics.</a:t>
            </a:r>
          </a:p>
        </p:txBody>
      </p:sp>
      <p:pic>
        <p:nvPicPr>
          <p:cNvPr id="5" name="Content Placeholder 3" descr="01fig03.eps">
            <a:extLst>
              <a:ext uri="{FF2B5EF4-FFF2-40B4-BE49-F238E27FC236}">
                <a16:creationId xmlns:a16="http://schemas.microsoft.com/office/drawing/2014/main" id="{B55BD98E-C995-A34D-939B-F5F2B3532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1752600"/>
            <a:ext cx="2286000" cy="289939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9E01C34-48E5-CA48-93EB-6CB60795CD43}"/>
              </a:ext>
            </a:extLst>
          </p:cNvPr>
          <p:cNvSpPr txBox="1">
            <a:spLocks/>
          </p:cNvSpPr>
          <p:nvPr/>
        </p:nvSpPr>
        <p:spPr>
          <a:xfrm>
            <a:off x="1210918" y="5005421"/>
            <a:ext cx="2743200" cy="7081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/>
              <a:t>Figure 1.2</a:t>
            </a:r>
            <a:r>
              <a:rPr lang="en-US" sz="1800" dirty="0"/>
              <a:t>  The symbol used to represent data analysis.</a:t>
            </a:r>
          </a:p>
        </p:txBody>
      </p:sp>
      <p:pic>
        <p:nvPicPr>
          <p:cNvPr id="7" name="Content Placeholder 3" descr="01fig02.eps">
            <a:extLst>
              <a:ext uri="{FF2B5EF4-FFF2-40B4-BE49-F238E27FC236}">
                <a16:creationId xmlns:a16="http://schemas.microsoft.com/office/drawing/2014/main" id="{B667F6D7-4733-324C-99AD-1DAA468A68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76199" y="1769165"/>
            <a:ext cx="2058818" cy="2647122"/>
          </a:xfrm>
        </p:spPr>
      </p:pic>
    </p:spTree>
    <p:extLst>
      <p:ext uri="{BB962C8B-B14F-4D97-AF65-F5344CB8AC3E}">
        <p14:creationId xmlns:p14="http://schemas.microsoft.com/office/powerpoint/2010/main" val="1072927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B47EC-5AEC-0C4C-9A4B-E32E43949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Analytics</a:t>
            </a:r>
            <a:r>
              <a:rPr lang="zh-CN" altLang="en-US" dirty="0"/>
              <a:t> </a:t>
            </a:r>
            <a:r>
              <a:rPr lang="en-US" altLang="zh-CN" dirty="0"/>
              <a:t>(Cont’d)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2592B7-33E5-1F40-B6FB-129B630ABA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dirty="0"/>
              <a:t>Data analytics enable </a:t>
            </a:r>
            <a:r>
              <a:rPr lang="en-AU" sz="2800" dirty="0">
                <a:solidFill>
                  <a:srgbClr val="FF0000"/>
                </a:solidFill>
              </a:rPr>
              <a:t>data-driven decision-making </a:t>
            </a:r>
            <a:r>
              <a:rPr lang="en-AU" sz="2800" dirty="0"/>
              <a:t>with scientific backing so that</a:t>
            </a:r>
            <a:r>
              <a:rPr lang="zh-CN" altLang="en-US" sz="2800" dirty="0"/>
              <a:t> </a:t>
            </a:r>
            <a:r>
              <a:rPr lang="en-AU" sz="2800" dirty="0"/>
              <a:t>decisions can be </a:t>
            </a:r>
            <a:r>
              <a:rPr lang="en-AU" sz="2800" dirty="0">
                <a:solidFill>
                  <a:srgbClr val="FF0000"/>
                </a:solidFill>
              </a:rPr>
              <a:t>based on factual data </a:t>
            </a:r>
            <a:r>
              <a:rPr lang="en-AU" sz="2800" dirty="0"/>
              <a:t>and </a:t>
            </a:r>
            <a:r>
              <a:rPr lang="en-AU" sz="2800" dirty="0">
                <a:solidFill>
                  <a:srgbClr val="FF0000"/>
                </a:solidFill>
              </a:rPr>
              <a:t>not simply on past experience or intuition</a:t>
            </a:r>
            <a:r>
              <a:rPr lang="zh-CN" altLang="en-US" sz="2800" dirty="0"/>
              <a:t> </a:t>
            </a:r>
            <a:r>
              <a:rPr lang="en-AU" sz="2800" dirty="0"/>
              <a:t>alone. There are four general categories of analytics that are distinguished by the results</a:t>
            </a:r>
            <a:r>
              <a:rPr lang="zh-CN" altLang="en-US" sz="2800" dirty="0"/>
              <a:t> </a:t>
            </a:r>
            <a:r>
              <a:rPr lang="en-AU" sz="2800" dirty="0"/>
              <a:t>they produce:</a:t>
            </a:r>
          </a:p>
          <a:p>
            <a:pPr lvl="1"/>
            <a:r>
              <a:rPr lang="en-AU" sz="2400" dirty="0"/>
              <a:t>descriptive analytics</a:t>
            </a:r>
          </a:p>
          <a:p>
            <a:pPr lvl="1"/>
            <a:r>
              <a:rPr lang="en-AU" sz="2400" dirty="0"/>
              <a:t>diagnostic analytics</a:t>
            </a:r>
          </a:p>
          <a:p>
            <a:pPr lvl="1"/>
            <a:r>
              <a:rPr lang="en-AU" sz="2400" dirty="0"/>
              <a:t>predictive analytics</a:t>
            </a:r>
          </a:p>
          <a:p>
            <a:pPr lvl="1"/>
            <a:r>
              <a:rPr lang="en-AU" sz="2400" dirty="0"/>
              <a:t>prescriptive analytics</a:t>
            </a:r>
          </a:p>
          <a:p>
            <a:pPr marL="0" indent="0">
              <a:buNone/>
            </a:pPr>
            <a:endParaRPr lang="en-AU" sz="3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1933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A18C-CC93-3240-98C8-A4E2CA6D6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Analytics</a:t>
            </a:r>
            <a:r>
              <a:rPr lang="zh-CN" altLang="en-US" dirty="0"/>
              <a:t> </a:t>
            </a:r>
            <a:r>
              <a:rPr lang="en-US" altLang="zh-CN" dirty="0"/>
              <a:t>(Cont’d)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A12314-9AA3-4F41-8E82-78F8AF056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4038600" cy="475766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sz="2400" dirty="0"/>
              <a:t>The different analytics types leverage different techniques and analysis algorithms. This</a:t>
            </a:r>
            <a:r>
              <a:rPr lang="zh-CN" altLang="en-US" sz="2400" dirty="0"/>
              <a:t> </a:t>
            </a:r>
            <a:r>
              <a:rPr lang="en-AU" sz="2400" dirty="0"/>
              <a:t>implies that there may be varying data, storage and processing requirements to facilitate</a:t>
            </a:r>
            <a:r>
              <a:rPr lang="zh-CN" altLang="en-US" sz="2400" dirty="0"/>
              <a:t> </a:t>
            </a:r>
            <a:r>
              <a:rPr lang="en-AU" sz="2400" dirty="0"/>
              <a:t>the delivery of multiple types of analytic results. Figure 1.4 depicts the reality that the</a:t>
            </a:r>
            <a:r>
              <a:rPr lang="zh-CN" altLang="en-US" sz="2400" dirty="0"/>
              <a:t> </a:t>
            </a:r>
            <a:r>
              <a:rPr lang="en-AU" sz="2400" dirty="0"/>
              <a:t>generation of high value analytic results increases the complexity and cost of the analytic</a:t>
            </a:r>
            <a:r>
              <a:rPr lang="zh-CN" altLang="en-US" sz="2400" dirty="0"/>
              <a:t> </a:t>
            </a:r>
            <a:r>
              <a:rPr lang="en-AU" sz="2400" dirty="0"/>
              <a:t>environment.</a:t>
            </a:r>
          </a:p>
          <a:p>
            <a:endParaRPr lang="en-US" sz="28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9C71D34-6878-104D-8379-939B0EB4ECAB}"/>
              </a:ext>
            </a:extLst>
          </p:cNvPr>
          <p:cNvSpPr txBox="1">
            <a:spLocks/>
          </p:cNvSpPr>
          <p:nvPr/>
        </p:nvSpPr>
        <p:spPr>
          <a:xfrm>
            <a:off x="5639452" y="5375137"/>
            <a:ext cx="2743200" cy="982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Figure 1.4 </a:t>
            </a:r>
            <a:r>
              <a:rPr lang="en-US" sz="2800" dirty="0"/>
              <a:t> Value and complexity</a:t>
            </a:r>
            <a:br>
              <a:rPr lang="en-US" sz="2800" dirty="0"/>
            </a:br>
            <a:r>
              <a:rPr lang="en-US" sz="2800" dirty="0"/>
              <a:t>increase from descriptive to prescriptive analytics.</a:t>
            </a:r>
          </a:p>
        </p:txBody>
      </p:sp>
      <p:pic>
        <p:nvPicPr>
          <p:cNvPr id="5" name="Content Placeholder 3" descr="01fig04.eps">
            <a:extLst>
              <a:ext uri="{FF2B5EF4-FFF2-40B4-BE49-F238E27FC236}">
                <a16:creationId xmlns:a16="http://schemas.microsoft.com/office/drawing/2014/main" id="{30F8F9FF-7A03-F441-B968-E027DAC83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0" y="1550056"/>
            <a:ext cx="3429652" cy="369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944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590B3-093E-9A4E-B18D-8886F06BF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Descriptive Analytics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B0B22-C8B2-CB41-AA4D-6C7380FAB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sz="2800" dirty="0"/>
              <a:t>Descriptive analytics are carried out </a:t>
            </a:r>
            <a:r>
              <a:rPr lang="en-AU" sz="2800" dirty="0">
                <a:solidFill>
                  <a:srgbClr val="FF0000"/>
                </a:solidFill>
              </a:rPr>
              <a:t>to answer questions about events that have already</a:t>
            </a:r>
            <a:r>
              <a:rPr lang="zh-CN" altLang="en-US" sz="2800" dirty="0">
                <a:solidFill>
                  <a:srgbClr val="FF0000"/>
                </a:solidFill>
              </a:rPr>
              <a:t> </a:t>
            </a:r>
            <a:r>
              <a:rPr lang="en-AU" sz="2800" dirty="0">
                <a:solidFill>
                  <a:srgbClr val="FF0000"/>
                </a:solidFill>
              </a:rPr>
              <a:t>occurred</a:t>
            </a:r>
            <a:r>
              <a:rPr lang="en-AU" sz="2800" dirty="0"/>
              <a:t>. This form of analytics contextualizes data to generate information.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2BF6614-18CA-6941-820A-35915E47DF8C}"/>
              </a:ext>
            </a:extLst>
          </p:cNvPr>
          <p:cNvSpPr txBox="1">
            <a:spLocks/>
          </p:cNvSpPr>
          <p:nvPr/>
        </p:nvSpPr>
        <p:spPr>
          <a:xfrm>
            <a:off x="5105400" y="4151887"/>
            <a:ext cx="2968487" cy="12933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/>
              <a:t>Figure 1.5 </a:t>
            </a:r>
            <a:r>
              <a:rPr lang="en-US" sz="1800" dirty="0"/>
              <a:t>The operational systems, pictured left, are queried via descriptive analytics tools to generate reports or dashboards, pictured right.</a:t>
            </a:r>
            <a:r>
              <a:rPr lang="en-US" sz="1800" b="1" dirty="0"/>
              <a:t> </a:t>
            </a:r>
          </a:p>
        </p:txBody>
      </p:sp>
      <p:pic>
        <p:nvPicPr>
          <p:cNvPr id="5" name="Content Placeholder 3" descr="01fig05.eps">
            <a:extLst>
              <a:ext uri="{FF2B5EF4-FFF2-40B4-BE49-F238E27FC236}">
                <a16:creationId xmlns:a16="http://schemas.microsoft.com/office/drawing/2014/main" id="{582BBB40-325E-3145-B055-315CD6843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3470986"/>
            <a:ext cx="3048000" cy="2655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9920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D073E-261A-8446-9DDB-BAF77B936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Diagnostic</a:t>
            </a:r>
            <a:r>
              <a:rPr lang="zh-CN" altLang="en-US" dirty="0"/>
              <a:t> </a:t>
            </a:r>
            <a:r>
              <a:rPr lang="en-US" altLang="zh-CN" dirty="0"/>
              <a:t>Analytics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2B7898-468E-5B49-9D99-C6AB3C91BC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dirty="0"/>
              <a:t>Diagnostic analytics aim to </a:t>
            </a:r>
            <a:r>
              <a:rPr lang="en-AU" sz="2800" dirty="0">
                <a:solidFill>
                  <a:srgbClr val="FF0000"/>
                </a:solidFill>
              </a:rPr>
              <a:t>determine the cause of a phenomenon </a:t>
            </a:r>
            <a:r>
              <a:rPr lang="en-AU" sz="2800" dirty="0"/>
              <a:t>that occurred in the past</a:t>
            </a:r>
            <a:r>
              <a:rPr lang="zh-CN" altLang="en-US" sz="2800" dirty="0"/>
              <a:t> </a:t>
            </a:r>
            <a:r>
              <a:rPr lang="en-AU" sz="2800" dirty="0"/>
              <a:t>using questions that focus on the reason behind the event. The goal of this type of</a:t>
            </a:r>
            <a:r>
              <a:rPr lang="zh-CN" altLang="en-US" sz="2800" dirty="0"/>
              <a:t> </a:t>
            </a:r>
            <a:r>
              <a:rPr lang="en-AU" sz="2800" dirty="0"/>
              <a:t>analytics is </a:t>
            </a:r>
            <a:r>
              <a:rPr lang="en-AU" sz="2800" dirty="0">
                <a:solidFill>
                  <a:srgbClr val="FF0000"/>
                </a:solidFill>
              </a:rPr>
              <a:t>to determine what information is related to the phenomenon </a:t>
            </a:r>
            <a:r>
              <a:rPr lang="en-AU" sz="2800" dirty="0"/>
              <a:t>in order to enable</a:t>
            </a:r>
            <a:r>
              <a:rPr lang="zh-CN" altLang="en-US" sz="2800" dirty="0"/>
              <a:t> </a:t>
            </a:r>
            <a:r>
              <a:rPr lang="en-AU" sz="2800" dirty="0"/>
              <a:t>answering questions that seek to determine why something has occurred.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888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57460-563D-424C-AC33-16D7AE640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Diagnostic</a:t>
            </a:r>
            <a:r>
              <a:rPr lang="zh-CN" altLang="en-US" dirty="0"/>
              <a:t> </a:t>
            </a:r>
            <a:r>
              <a:rPr lang="en-US" altLang="zh-CN" dirty="0"/>
              <a:t>Analytics</a:t>
            </a:r>
            <a:r>
              <a:rPr lang="zh-CN" altLang="en-US" dirty="0"/>
              <a:t> </a:t>
            </a:r>
            <a:r>
              <a:rPr lang="en-US" altLang="zh-CN" dirty="0"/>
              <a:t>(Cont’d)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D8381-BA9E-7349-860D-F90D6CF9B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dirty="0"/>
              <a:t>Diagnostic analytics provide more value than descriptive analytics but </a:t>
            </a:r>
            <a:r>
              <a:rPr lang="en-AU" sz="2800" dirty="0">
                <a:solidFill>
                  <a:srgbClr val="FF0000"/>
                </a:solidFill>
              </a:rPr>
              <a:t>require a more</a:t>
            </a:r>
            <a:r>
              <a:rPr lang="zh-CN" altLang="en-US" sz="2800" dirty="0">
                <a:solidFill>
                  <a:srgbClr val="FF0000"/>
                </a:solidFill>
              </a:rPr>
              <a:t> </a:t>
            </a:r>
            <a:r>
              <a:rPr lang="en-AU" sz="2800" dirty="0">
                <a:solidFill>
                  <a:srgbClr val="FF0000"/>
                </a:solidFill>
              </a:rPr>
              <a:t>advanced skillset</a:t>
            </a:r>
            <a:r>
              <a:rPr lang="en-AU" sz="2800" dirty="0"/>
              <a:t>. Diagnostic analytics usually require collecting data from multiple</a:t>
            </a:r>
            <a:r>
              <a:rPr lang="zh-CN" altLang="en-US" sz="2800" dirty="0"/>
              <a:t> </a:t>
            </a:r>
            <a:r>
              <a:rPr lang="en-AU" sz="2800" dirty="0"/>
              <a:t>sources and storing it in a structure that lends itself to performing drill-down and roll-up</a:t>
            </a:r>
            <a:r>
              <a:rPr lang="zh-CN" altLang="en-US" sz="2800" dirty="0"/>
              <a:t> </a:t>
            </a:r>
            <a:r>
              <a:rPr lang="en-AU" sz="2800" dirty="0"/>
              <a:t>analysis, as shown in Figure 1.6.</a:t>
            </a:r>
          </a:p>
          <a:p>
            <a:endParaRPr lang="en-US" sz="28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13D703F-D03B-4A4C-9696-1298146D2312}"/>
              </a:ext>
            </a:extLst>
          </p:cNvPr>
          <p:cNvSpPr txBox="1">
            <a:spLocks/>
          </p:cNvSpPr>
          <p:nvPr/>
        </p:nvSpPr>
        <p:spPr>
          <a:xfrm>
            <a:off x="457200" y="5486400"/>
            <a:ext cx="82296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/>
              <a:t>Figure 1.6  </a:t>
            </a:r>
            <a:r>
              <a:rPr lang="en-US" sz="1800" dirty="0"/>
              <a:t>Diagnostic analytics can result in data that</a:t>
            </a:r>
            <a:br>
              <a:rPr lang="en-US" sz="1800" dirty="0"/>
            </a:br>
            <a:r>
              <a:rPr lang="en-US" sz="1800" dirty="0"/>
              <a:t>is suitable for performing drill-down and roll-up analysis.</a:t>
            </a:r>
            <a:endParaRPr lang="en-US" sz="1800" b="1" dirty="0"/>
          </a:p>
        </p:txBody>
      </p:sp>
      <p:pic>
        <p:nvPicPr>
          <p:cNvPr id="5" name="Content Placeholder 7" descr="01fig06.eps">
            <a:extLst>
              <a:ext uri="{FF2B5EF4-FFF2-40B4-BE49-F238E27FC236}">
                <a16:creationId xmlns:a16="http://schemas.microsoft.com/office/drawing/2014/main" id="{ADF2D68A-2434-3E44-8B61-12C3D035C8A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5661" r="57469"/>
          <a:stretch>
            <a:fillRect/>
          </a:stretch>
        </p:blipFill>
        <p:spPr>
          <a:xfrm>
            <a:off x="4191000" y="3733800"/>
            <a:ext cx="41148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0415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B7C6F-1A81-274C-BA4B-CD70BE773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Predictive</a:t>
            </a:r>
            <a:r>
              <a:rPr lang="zh-CN" altLang="en-US" dirty="0"/>
              <a:t> </a:t>
            </a:r>
            <a:r>
              <a:rPr lang="en-US" altLang="zh-CN" dirty="0"/>
              <a:t>Analytics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66FC8-6A21-0542-97FD-F04E72B3BE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dirty="0"/>
              <a:t>Predictive analytics are carried out in an attempt</a:t>
            </a:r>
            <a:r>
              <a:rPr lang="en-AU" sz="2800" dirty="0">
                <a:solidFill>
                  <a:srgbClr val="FF0000"/>
                </a:solidFill>
              </a:rPr>
              <a:t> to determine the outcome of an event</a:t>
            </a:r>
            <a:r>
              <a:rPr lang="en-AU" sz="2800" dirty="0"/>
              <a:t> </a:t>
            </a:r>
            <a:r>
              <a:rPr lang="en-AU" sz="2800" dirty="0">
                <a:solidFill>
                  <a:srgbClr val="FF0000"/>
                </a:solidFill>
              </a:rPr>
              <a:t>that</a:t>
            </a:r>
            <a:r>
              <a:rPr lang="zh-CN" altLang="en-US" sz="2800" dirty="0">
                <a:solidFill>
                  <a:srgbClr val="FF0000"/>
                </a:solidFill>
              </a:rPr>
              <a:t> </a:t>
            </a:r>
            <a:r>
              <a:rPr lang="en-AU" sz="2800" dirty="0">
                <a:solidFill>
                  <a:srgbClr val="FF0000"/>
                </a:solidFill>
              </a:rPr>
              <a:t>might occur in the future</a:t>
            </a:r>
            <a:r>
              <a:rPr lang="en-AU" sz="2800" dirty="0"/>
              <a:t>. With predictive analytics, information is enhanced with meaning</a:t>
            </a:r>
            <a:r>
              <a:rPr lang="zh-CN" altLang="en-US" sz="2800" dirty="0"/>
              <a:t> </a:t>
            </a:r>
            <a:r>
              <a:rPr lang="en-AU" sz="2800" dirty="0"/>
              <a:t>to generate knowledge that conveys how that information is related. The strength and</a:t>
            </a:r>
            <a:r>
              <a:rPr lang="zh-CN" altLang="en-US" sz="2800" dirty="0"/>
              <a:t> </a:t>
            </a:r>
            <a:r>
              <a:rPr lang="en-US" altLang="zh-CN" sz="2800" dirty="0"/>
              <a:t>magnitude</a:t>
            </a:r>
            <a:r>
              <a:rPr lang="zh-CN" altLang="en-US" sz="2800" dirty="0"/>
              <a:t> </a:t>
            </a:r>
            <a:r>
              <a:rPr lang="en-AU" sz="2800" dirty="0"/>
              <a:t>of the associations form the basis of models that are used </a:t>
            </a:r>
            <a:r>
              <a:rPr lang="en-AU" sz="2800" dirty="0">
                <a:solidFill>
                  <a:srgbClr val="FF0000"/>
                </a:solidFill>
              </a:rPr>
              <a:t>to generate future</a:t>
            </a:r>
            <a:r>
              <a:rPr lang="zh-CN" altLang="en-US" sz="2800" dirty="0">
                <a:solidFill>
                  <a:srgbClr val="FF0000"/>
                </a:solidFill>
              </a:rPr>
              <a:t> </a:t>
            </a:r>
            <a:r>
              <a:rPr lang="en-AU" sz="2800" dirty="0">
                <a:solidFill>
                  <a:srgbClr val="FF0000"/>
                </a:solidFill>
              </a:rPr>
              <a:t>predictions based upon past events</a:t>
            </a:r>
            <a:r>
              <a:rPr lang="en-AU" sz="2800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1848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FFF9A-540F-0D4C-9DE6-3C37E4FAE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Predictive</a:t>
            </a:r>
            <a:r>
              <a:rPr lang="zh-CN" altLang="en-US" dirty="0"/>
              <a:t> </a:t>
            </a:r>
            <a:r>
              <a:rPr lang="en-US" altLang="zh-CN" dirty="0"/>
              <a:t>Analytics</a:t>
            </a:r>
            <a:r>
              <a:rPr lang="zh-CN" altLang="en-US" dirty="0"/>
              <a:t> </a:t>
            </a:r>
            <a:r>
              <a:rPr lang="en-US" altLang="zh-CN" dirty="0"/>
              <a:t>(Cont’d)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1ABD8-E2DE-DC44-B110-534DA596B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dirty="0"/>
              <a:t>This kind of analytics involves the use of </a:t>
            </a:r>
            <a:r>
              <a:rPr lang="en-AU" sz="2800" dirty="0">
                <a:solidFill>
                  <a:srgbClr val="FF0000"/>
                </a:solidFill>
              </a:rPr>
              <a:t>large datasets </a:t>
            </a:r>
            <a:r>
              <a:rPr lang="en-AU" sz="2800" dirty="0"/>
              <a:t>comprised of internal and external</a:t>
            </a:r>
            <a:r>
              <a:rPr lang="zh-CN" altLang="en-US" sz="2800" dirty="0"/>
              <a:t> </a:t>
            </a:r>
            <a:r>
              <a:rPr lang="en-AU" sz="2800" dirty="0"/>
              <a:t>data and </a:t>
            </a:r>
            <a:r>
              <a:rPr lang="en-AU" sz="2800" dirty="0">
                <a:solidFill>
                  <a:srgbClr val="FF0000"/>
                </a:solidFill>
              </a:rPr>
              <a:t>various data analysis techniques</a:t>
            </a:r>
            <a:r>
              <a:rPr lang="en-US" altLang="zh-CN" sz="2800" dirty="0"/>
              <a:t>.</a:t>
            </a:r>
            <a:r>
              <a:rPr lang="zh-CN" altLang="en-US" sz="2800" dirty="0"/>
              <a:t> </a:t>
            </a:r>
            <a:r>
              <a:rPr lang="en-AU" sz="2800" dirty="0"/>
              <a:t>The tools used generally</a:t>
            </a:r>
            <a:r>
              <a:rPr lang="zh-CN" altLang="en-US" sz="2800" dirty="0"/>
              <a:t> </a:t>
            </a:r>
            <a:r>
              <a:rPr lang="en-AU" sz="2800" dirty="0"/>
              <a:t>abstract underlying statistical intricacies by providing user-friendly front-end interfaces, as</a:t>
            </a:r>
            <a:r>
              <a:rPr lang="zh-CN" altLang="en-US" sz="2800" dirty="0"/>
              <a:t> </a:t>
            </a:r>
            <a:r>
              <a:rPr lang="en-AU" sz="2800" dirty="0"/>
              <a:t>shown in Figure 1.7.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5FE4D-AF21-F340-9C2F-ED9F3B39C82E}"/>
              </a:ext>
            </a:extLst>
          </p:cNvPr>
          <p:cNvSpPr txBox="1">
            <a:spLocks/>
          </p:cNvSpPr>
          <p:nvPr/>
        </p:nvSpPr>
        <p:spPr>
          <a:xfrm>
            <a:off x="4695155" y="4473188"/>
            <a:ext cx="3745909" cy="13460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/>
              <a:t>Figure 1.7  </a:t>
            </a:r>
            <a:r>
              <a:rPr lang="en-US" sz="1800" dirty="0"/>
              <a:t>Predictive analytics tools can provide user-friendly front-end interfaces.</a:t>
            </a:r>
          </a:p>
        </p:txBody>
      </p:sp>
      <p:pic>
        <p:nvPicPr>
          <p:cNvPr id="5" name="Content Placeholder 3" descr="01fig07.eps">
            <a:extLst>
              <a:ext uri="{FF2B5EF4-FFF2-40B4-BE49-F238E27FC236}">
                <a16:creationId xmlns:a16="http://schemas.microsoft.com/office/drawing/2014/main" id="{6AA155B3-FCD1-9C4D-ABE7-F1F8A2BF45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003" y="4035328"/>
            <a:ext cx="3131798" cy="2221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0764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ED122-D238-9546-8B56-46AF196D5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Prescriptive Analytic</a:t>
            </a:r>
            <a:r>
              <a:rPr lang="en-US" altLang="zh-CN" dirty="0"/>
              <a:t>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AA86CB-510B-DC44-9E07-4E0F42F68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dirty="0"/>
              <a:t>Prescriptive analytics build upon the results of predictive analytics by prescribing actions</a:t>
            </a:r>
          </a:p>
          <a:p>
            <a:pPr marL="0" indent="0">
              <a:buNone/>
            </a:pPr>
            <a:r>
              <a:rPr lang="en-AU" sz="2800" dirty="0"/>
              <a:t>that should be taken. </a:t>
            </a:r>
            <a:r>
              <a:rPr lang="en-AU" sz="2800" dirty="0">
                <a:solidFill>
                  <a:srgbClr val="FF0000"/>
                </a:solidFill>
              </a:rPr>
              <a:t>The focus is not only on which prescribed option is best to follow,</a:t>
            </a:r>
            <a:r>
              <a:rPr lang="zh-CN" altLang="en-US" sz="2800" dirty="0">
                <a:solidFill>
                  <a:srgbClr val="FF0000"/>
                </a:solidFill>
              </a:rPr>
              <a:t> </a:t>
            </a:r>
            <a:r>
              <a:rPr lang="en-AU" sz="2800" dirty="0">
                <a:solidFill>
                  <a:srgbClr val="FF0000"/>
                </a:solidFill>
              </a:rPr>
              <a:t>but why</a:t>
            </a:r>
            <a:r>
              <a:rPr lang="en-AU" sz="2800" dirty="0"/>
              <a:t>. In other words, prescriptive analytics provide results that can be reasoned about</a:t>
            </a:r>
            <a:r>
              <a:rPr lang="zh-CN" altLang="en-US" sz="2800" dirty="0"/>
              <a:t> </a:t>
            </a:r>
            <a:r>
              <a:rPr lang="en-AU" sz="2800" dirty="0"/>
              <a:t>because they embed elements of situational understanding.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83080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1EC57-8B80-FC40-A57E-4E4C067F6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986C6-E1A8-D84F-9D28-01738A8FA5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Concepts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Terminology</a:t>
            </a:r>
          </a:p>
          <a:p>
            <a:r>
              <a:rPr lang="en-US" altLang="zh-CN" dirty="0"/>
              <a:t>Big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Characteristics</a:t>
            </a:r>
          </a:p>
          <a:p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Types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</a:p>
          <a:p>
            <a:r>
              <a:rPr lang="en-US" altLang="zh-CN" dirty="0"/>
              <a:t>Identifying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Characteristics</a:t>
            </a:r>
          </a:p>
          <a:p>
            <a:r>
              <a:rPr lang="en-US" altLang="zh-CN" dirty="0"/>
              <a:t>Identifying</a:t>
            </a:r>
            <a:r>
              <a:rPr lang="zh-CN" altLang="en-US" dirty="0"/>
              <a:t> </a:t>
            </a:r>
            <a:r>
              <a:rPr lang="en-US" altLang="zh-CN" dirty="0"/>
              <a:t>Types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6541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 descr="01fig08.eps">
            <a:extLst>
              <a:ext uri="{FF2B5EF4-FFF2-40B4-BE49-F238E27FC236}">
                <a16:creationId xmlns:a16="http://schemas.microsoft.com/office/drawing/2014/main" id="{AB5D682C-E621-EA45-B1B9-CF7FA7B76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778" y="3048000"/>
            <a:ext cx="3015031" cy="37245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7CB806-4785-0D4C-85D2-75D164B33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Prescriptive Analytic</a:t>
            </a:r>
            <a:r>
              <a:rPr lang="en-US" altLang="zh-CN" dirty="0"/>
              <a:t>s</a:t>
            </a:r>
            <a:r>
              <a:rPr lang="zh-CN" altLang="en-US" dirty="0"/>
              <a:t> </a:t>
            </a:r>
            <a:r>
              <a:rPr lang="en-US" altLang="zh-CN" dirty="0"/>
              <a:t>(Cont’d)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65388-6879-0944-B085-EA158782D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sz="2800" dirty="0"/>
              <a:t>Prescriptive analytics involve the use of business rules and</a:t>
            </a:r>
            <a:r>
              <a:rPr lang="zh-CN" altLang="en-US" sz="2800" dirty="0"/>
              <a:t> </a:t>
            </a:r>
            <a:r>
              <a:rPr lang="en-AU" sz="2800" dirty="0"/>
              <a:t>large amounts of internal and external data to simulate outcomes and </a:t>
            </a:r>
            <a:r>
              <a:rPr lang="en-AU" sz="2800" dirty="0">
                <a:solidFill>
                  <a:srgbClr val="FF0000"/>
                </a:solidFill>
              </a:rPr>
              <a:t>prescribe the best</a:t>
            </a:r>
            <a:r>
              <a:rPr lang="zh-CN" altLang="en-US" sz="2800" dirty="0">
                <a:solidFill>
                  <a:srgbClr val="FF0000"/>
                </a:solidFill>
              </a:rPr>
              <a:t> </a:t>
            </a:r>
            <a:r>
              <a:rPr lang="en-AU" sz="2800" dirty="0">
                <a:solidFill>
                  <a:srgbClr val="FF0000"/>
                </a:solidFill>
              </a:rPr>
              <a:t>course</a:t>
            </a:r>
            <a:r>
              <a:rPr lang="en-AU" sz="2800" dirty="0"/>
              <a:t> of action, as shown in Figure 1.8.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3688C29-4C01-B14A-BF4C-4A6FEE75D7D6}"/>
              </a:ext>
            </a:extLst>
          </p:cNvPr>
          <p:cNvSpPr txBox="1">
            <a:spLocks/>
          </p:cNvSpPr>
          <p:nvPr/>
        </p:nvSpPr>
        <p:spPr>
          <a:xfrm>
            <a:off x="4702865" y="4399100"/>
            <a:ext cx="4038600" cy="13414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/>
              <a:t>Figure 1.8  </a:t>
            </a:r>
            <a:r>
              <a:rPr lang="en-US" sz="1800" dirty="0"/>
              <a:t>Prescriptive analytics involve the use of business rules and internal and/or external</a:t>
            </a:r>
            <a:br>
              <a:rPr lang="en-US" sz="1800" dirty="0"/>
            </a:br>
            <a:r>
              <a:rPr lang="en-US" sz="1800" dirty="0"/>
              <a:t>data to perform an in-depth analysis.</a:t>
            </a:r>
          </a:p>
        </p:txBody>
      </p:sp>
    </p:spTree>
    <p:extLst>
      <p:ext uri="{BB962C8B-B14F-4D97-AF65-F5344CB8AC3E}">
        <p14:creationId xmlns:p14="http://schemas.microsoft.com/office/powerpoint/2010/main" val="31282001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232A6-A745-1544-8AA8-2EF76D3B7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Business</a:t>
            </a:r>
            <a:r>
              <a:rPr lang="zh-CN" altLang="en-US" dirty="0"/>
              <a:t> </a:t>
            </a:r>
            <a:r>
              <a:rPr lang="en-US" altLang="zh-CN" dirty="0"/>
              <a:t>Intelligence</a:t>
            </a:r>
            <a:r>
              <a:rPr lang="zh-CN" altLang="en-US" dirty="0"/>
              <a:t> </a:t>
            </a:r>
            <a:r>
              <a:rPr lang="en-US" altLang="zh-CN" dirty="0"/>
              <a:t>(BI)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B23157-A839-224C-93B5-ECE2BF8E6E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dirty="0"/>
              <a:t>BI enables an organization to </a:t>
            </a:r>
            <a:r>
              <a:rPr lang="en-AU" sz="2800" dirty="0">
                <a:solidFill>
                  <a:srgbClr val="FF0000"/>
                </a:solidFill>
              </a:rPr>
              <a:t>gain insight into the performance of an enterprise </a:t>
            </a:r>
            <a:r>
              <a:rPr lang="en-AU" sz="2800" dirty="0"/>
              <a:t>by</a:t>
            </a:r>
            <a:r>
              <a:rPr lang="zh-CN" altLang="en-US" sz="2800" dirty="0"/>
              <a:t> </a:t>
            </a:r>
            <a:r>
              <a:rPr lang="en-AU" sz="2800" dirty="0" err="1"/>
              <a:t>analyzing</a:t>
            </a:r>
            <a:r>
              <a:rPr lang="en-AU" sz="2800" dirty="0"/>
              <a:t> data generated by its business processes and information systems. The results of</a:t>
            </a:r>
            <a:r>
              <a:rPr lang="zh-CN" altLang="en-US" sz="2800" dirty="0"/>
              <a:t> </a:t>
            </a:r>
            <a:r>
              <a:rPr lang="en-AU" sz="2800" dirty="0"/>
              <a:t>the analysis can be used by management to steer the business in an effort to correct</a:t>
            </a:r>
            <a:r>
              <a:rPr lang="zh-CN" altLang="en-US" sz="2800" dirty="0"/>
              <a:t> </a:t>
            </a:r>
            <a:r>
              <a:rPr lang="en-AU" sz="2800" dirty="0"/>
              <a:t>detected issues or otherwise enhance organizational performance.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471775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62AA1-A3C6-104A-9635-BFB3FA809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Business</a:t>
            </a:r>
            <a:r>
              <a:rPr lang="zh-CN" altLang="en-US" dirty="0"/>
              <a:t> </a:t>
            </a:r>
            <a:r>
              <a:rPr lang="en-US" altLang="zh-CN" dirty="0"/>
              <a:t>Intelligence</a:t>
            </a:r>
            <a:r>
              <a:rPr lang="zh-CN" altLang="en-US" dirty="0"/>
              <a:t> </a:t>
            </a:r>
            <a:r>
              <a:rPr lang="en-US" altLang="zh-CN" dirty="0"/>
              <a:t>(BI)</a:t>
            </a:r>
            <a:r>
              <a:rPr lang="zh-CN" altLang="en-US" dirty="0"/>
              <a:t> </a:t>
            </a:r>
            <a:r>
              <a:rPr lang="en-US" altLang="zh-CN" dirty="0"/>
              <a:t>(Cont’d)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446CF-46C8-344C-AB9A-2D1F2B245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dirty="0"/>
              <a:t>BI applies analytics to</a:t>
            </a:r>
            <a:r>
              <a:rPr lang="zh-CN" altLang="en-US" sz="2800" dirty="0"/>
              <a:t> </a:t>
            </a:r>
            <a:r>
              <a:rPr lang="en-AU" sz="2800" dirty="0"/>
              <a:t>large amounts of data across the enterprise, which has typically been consolidated into an</a:t>
            </a:r>
            <a:r>
              <a:rPr lang="zh-CN" altLang="en-US" sz="2800" dirty="0"/>
              <a:t> </a:t>
            </a:r>
            <a:r>
              <a:rPr lang="en-AU" sz="2800" dirty="0"/>
              <a:t>enterprise data warehouse to run analytical queries. </a:t>
            </a:r>
            <a:endParaRPr lang="en-US" sz="28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1DAABFA-DBC0-F146-90EA-FAA8C2B63EBC}"/>
              </a:ext>
            </a:extLst>
          </p:cNvPr>
          <p:cNvSpPr txBox="1">
            <a:spLocks/>
          </p:cNvSpPr>
          <p:nvPr/>
        </p:nvSpPr>
        <p:spPr>
          <a:xfrm>
            <a:off x="380999" y="5118997"/>
            <a:ext cx="8382000" cy="1447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/>
              <a:t>Figure 1.9  </a:t>
            </a:r>
            <a:r>
              <a:rPr lang="en-US" sz="1800" dirty="0"/>
              <a:t>BI can be used to improve business </a:t>
            </a:r>
            <a:r>
              <a:rPr lang="it-IT" sz="1800" dirty="0"/>
              <a:t>aplications, consolidate data in data </a:t>
            </a:r>
            <a:r>
              <a:rPr lang="en-US" sz="1800" dirty="0"/>
              <a:t>warehouses and analyze queries via a dashboard.</a:t>
            </a:r>
          </a:p>
        </p:txBody>
      </p:sp>
      <p:pic>
        <p:nvPicPr>
          <p:cNvPr id="5" name="Content Placeholder 3" descr="01fig09.eps">
            <a:extLst>
              <a:ext uri="{FF2B5EF4-FFF2-40B4-BE49-F238E27FC236}">
                <a16:creationId xmlns:a16="http://schemas.microsoft.com/office/drawing/2014/main" id="{D9A3AC5F-668E-E442-9364-34C7D2BF7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561" y="3344863"/>
            <a:ext cx="5188877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972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C4AF0-4274-9344-AEF9-EC7F2EBB1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Key Performance Indicators (KPI)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6ABED-2119-AA44-9373-A42969553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dirty="0"/>
              <a:t>A KPI is </a:t>
            </a:r>
            <a:r>
              <a:rPr lang="en-AU" sz="2800" dirty="0">
                <a:solidFill>
                  <a:srgbClr val="FF0000"/>
                </a:solidFill>
              </a:rPr>
              <a:t>a metric </a:t>
            </a:r>
            <a:r>
              <a:rPr lang="en-AU" sz="2800" dirty="0"/>
              <a:t>that can be used </a:t>
            </a:r>
            <a:r>
              <a:rPr lang="en-AU" sz="2800" dirty="0">
                <a:solidFill>
                  <a:srgbClr val="FF0000"/>
                </a:solidFill>
              </a:rPr>
              <a:t>to gauge success within a particular business context</a:t>
            </a:r>
            <a:r>
              <a:rPr lang="en-AU" sz="2800" dirty="0"/>
              <a:t>.</a:t>
            </a:r>
            <a:r>
              <a:rPr lang="zh-CN" altLang="en-US" sz="2800" dirty="0"/>
              <a:t> </a:t>
            </a:r>
            <a:r>
              <a:rPr lang="en-AU" sz="2800" dirty="0"/>
              <a:t>KPIs are linked with an enterprise’s overall strategic goals and objectives. They are often</a:t>
            </a:r>
            <a:r>
              <a:rPr lang="zh-CN" altLang="en-US" sz="2800" dirty="0"/>
              <a:t> </a:t>
            </a:r>
            <a:r>
              <a:rPr lang="en-AU" sz="2800" dirty="0"/>
              <a:t>used to identify business performance problems and demonstrate regulatory compliance.</a:t>
            </a:r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5" name="Content Placeholder 3" descr="01fig10.eps">
            <a:extLst>
              <a:ext uri="{FF2B5EF4-FFF2-40B4-BE49-F238E27FC236}">
                <a16:creationId xmlns:a16="http://schemas.microsoft.com/office/drawing/2014/main" id="{09EB4B88-134F-7B49-B0EB-CC0C618A6D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4241384"/>
            <a:ext cx="2696750" cy="234197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8D71993-3E69-8746-80F6-FA9278754304}"/>
              </a:ext>
            </a:extLst>
          </p:cNvPr>
          <p:cNvSpPr txBox="1">
            <a:spLocks/>
          </p:cNvSpPr>
          <p:nvPr/>
        </p:nvSpPr>
        <p:spPr>
          <a:xfrm>
            <a:off x="4300264" y="4887411"/>
            <a:ext cx="4389849" cy="7407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/>
              <a:t>Figure 1.10  </a:t>
            </a:r>
            <a:r>
              <a:rPr lang="en-US" sz="1800" dirty="0"/>
              <a:t>A KPI dashboard acts as a central</a:t>
            </a:r>
            <a:br>
              <a:rPr lang="en-US" sz="1800" dirty="0"/>
            </a:br>
            <a:r>
              <a:rPr lang="en-US" sz="1800" dirty="0"/>
              <a:t>reference point for gauging business performance.</a:t>
            </a:r>
          </a:p>
        </p:txBody>
      </p:sp>
    </p:spTree>
    <p:extLst>
      <p:ext uri="{BB962C8B-B14F-4D97-AF65-F5344CB8AC3E}">
        <p14:creationId xmlns:p14="http://schemas.microsoft.com/office/powerpoint/2010/main" val="24695949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D165D-4585-7944-8BBA-DACD67867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Big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Characteristics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24FEC-9510-D44D-A201-B1439A857C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dirty="0"/>
              <a:t>For a dataset to be considered Big Data, it must possess one or more characteristics that</a:t>
            </a:r>
            <a:r>
              <a:rPr lang="zh-CN" altLang="en-US" sz="2800" dirty="0"/>
              <a:t> </a:t>
            </a:r>
            <a:r>
              <a:rPr lang="en-AU" sz="2800" dirty="0"/>
              <a:t>require accommodation in the solution design and architecture of the analytic</a:t>
            </a:r>
            <a:r>
              <a:rPr lang="zh-CN" altLang="en-US" sz="2800" dirty="0"/>
              <a:t> </a:t>
            </a:r>
            <a:r>
              <a:rPr lang="en-AU" sz="2800" dirty="0"/>
              <a:t>environment.</a:t>
            </a:r>
            <a:endParaRPr lang="en-US" sz="28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148B843-B57F-9142-8A7C-D2C2A731BB27}"/>
              </a:ext>
            </a:extLst>
          </p:cNvPr>
          <p:cNvSpPr txBox="1">
            <a:spLocks/>
          </p:cNvSpPr>
          <p:nvPr/>
        </p:nvSpPr>
        <p:spPr>
          <a:xfrm>
            <a:off x="1066800" y="5707063"/>
            <a:ext cx="6705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/>
              <a:t>Figure 1.11  </a:t>
            </a:r>
            <a:r>
              <a:rPr lang="en-US" sz="1800" dirty="0"/>
              <a:t>The Five Vs of Big Data.</a:t>
            </a:r>
          </a:p>
        </p:txBody>
      </p:sp>
      <p:pic>
        <p:nvPicPr>
          <p:cNvPr id="7" name="Content Placeholder 3" descr="01fig11.eps">
            <a:extLst>
              <a:ext uri="{FF2B5EF4-FFF2-40B4-BE49-F238E27FC236}">
                <a16:creationId xmlns:a16="http://schemas.microsoft.com/office/drawing/2014/main" id="{7A8F2DD4-F283-D94A-93F9-9C953F6D1C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28" t="-292" r="75613" b="86817"/>
          <a:stretch/>
        </p:blipFill>
        <p:spPr>
          <a:xfrm>
            <a:off x="2152135" y="3200400"/>
            <a:ext cx="483973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5695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17FCB-15E9-1141-90C0-37BDC4EFB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Volume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E0D41-55F6-A34A-B890-90394FC232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dirty="0"/>
              <a:t>The anticipated volume of data that is processed by Big Data solutions is </a:t>
            </a:r>
            <a:r>
              <a:rPr lang="en-AU" sz="2800" dirty="0">
                <a:solidFill>
                  <a:srgbClr val="FF0000"/>
                </a:solidFill>
              </a:rPr>
              <a:t>substantial and</a:t>
            </a:r>
            <a:r>
              <a:rPr lang="zh-CN" altLang="en-US" sz="2800" dirty="0">
                <a:solidFill>
                  <a:srgbClr val="FF0000"/>
                </a:solidFill>
              </a:rPr>
              <a:t> </a:t>
            </a:r>
            <a:r>
              <a:rPr lang="en-AU" sz="2800" dirty="0">
                <a:solidFill>
                  <a:srgbClr val="FF0000"/>
                </a:solidFill>
              </a:rPr>
              <a:t>ever-growing</a:t>
            </a:r>
            <a:r>
              <a:rPr lang="en-AU" sz="2800" dirty="0"/>
              <a:t>. High data volumes impose </a:t>
            </a:r>
            <a:r>
              <a:rPr lang="en-AU" sz="2800" dirty="0">
                <a:solidFill>
                  <a:srgbClr val="FF0000"/>
                </a:solidFill>
              </a:rPr>
              <a:t>distinct data storage and processing demands</a:t>
            </a:r>
            <a:r>
              <a:rPr lang="en-AU" sz="2800" dirty="0"/>
              <a:t>, as</a:t>
            </a:r>
            <a:r>
              <a:rPr lang="zh-CN" altLang="en-US" sz="2800" dirty="0"/>
              <a:t> </a:t>
            </a:r>
            <a:r>
              <a:rPr lang="en-AU" sz="2800" dirty="0"/>
              <a:t>well as additional data preparation, curation and management processes.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EE54334-5942-0C43-83A6-1617C61F3403}"/>
              </a:ext>
            </a:extLst>
          </p:cNvPr>
          <p:cNvSpPr txBox="1">
            <a:spLocks/>
          </p:cNvSpPr>
          <p:nvPr/>
        </p:nvSpPr>
        <p:spPr>
          <a:xfrm>
            <a:off x="4724400" y="4361462"/>
            <a:ext cx="3962400" cy="17345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/>
              <a:t>Figure 1.12 </a:t>
            </a:r>
            <a:r>
              <a:rPr lang="en-US" sz="1800" dirty="0"/>
              <a:t>Organizations and users world-wide create</a:t>
            </a:r>
            <a:br>
              <a:rPr lang="en-US" sz="1800" dirty="0"/>
            </a:br>
            <a:r>
              <a:rPr lang="en-US" sz="1800" dirty="0"/>
              <a:t>over 2.5 EBs of data a day. As a point of comparison, the Library of Congress currently holds more than 300 TBs of data.</a:t>
            </a:r>
            <a:r>
              <a:rPr lang="en-US" sz="1800" b="1" dirty="0"/>
              <a:t> </a:t>
            </a:r>
          </a:p>
        </p:txBody>
      </p:sp>
      <p:pic>
        <p:nvPicPr>
          <p:cNvPr id="5" name="Content Placeholder 3" descr="01fig12.eps">
            <a:extLst>
              <a:ext uri="{FF2B5EF4-FFF2-40B4-BE49-F238E27FC236}">
                <a16:creationId xmlns:a16="http://schemas.microsoft.com/office/drawing/2014/main" id="{6305BD5B-B6E7-8345-8523-FCC917F55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669" y="3810000"/>
            <a:ext cx="3369983" cy="265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6697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F07FB-0E3B-9841-826A-98ED4B45C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Velocity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8BA97-78F4-AC4B-8245-4A2425242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dirty="0"/>
              <a:t>In Big Data environments, data can arrive at fast speeds, and enormous datasets can</a:t>
            </a:r>
            <a:r>
              <a:rPr lang="zh-CN" altLang="en-US" sz="2800" dirty="0"/>
              <a:t> </a:t>
            </a:r>
            <a:r>
              <a:rPr lang="en-AU" sz="2800" dirty="0"/>
              <a:t>accumulate within very short periods of time. </a:t>
            </a:r>
            <a:endParaRPr lang="en-US" sz="28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36D3508-F740-6A47-9F4E-4B511B886FD4}"/>
              </a:ext>
            </a:extLst>
          </p:cNvPr>
          <p:cNvSpPr txBox="1">
            <a:spLocks/>
          </p:cNvSpPr>
          <p:nvPr/>
        </p:nvSpPr>
        <p:spPr>
          <a:xfrm>
            <a:off x="4068418" y="4098116"/>
            <a:ext cx="4817165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/>
              <a:t>Figure 1.13  </a:t>
            </a:r>
            <a:r>
              <a:rPr lang="en-US" sz="1800" dirty="0"/>
              <a:t>Examples of high-velocity Big Data</a:t>
            </a:r>
            <a:br>
              <a:rPr lang="en-US" sz="1800" dirty="0"/>
            </a:br>
            <a:r>
              <a:rPr lang="en-US" sz="1800" dirty="0"/>
              <a:t>datasets produced every minute include tweets, video, emails and GBs generated from a jet engine.  </a:t>
            </a:r>
          </a:p>
        </p:txBody>
      </p:sp>
      <p:pic>
        <p:nvPicPr>
          <p:cNvPr id="5" name="Content Placeholder 3" descr="01fig13.eps">
            <a:extLst>
              <a:ext uri="{FF2B5EF4-FFF2-40B4-BE49-F238E27FC236}">
                <a16:creationId xmlns:a16="http://schemas.microsoft.com/office/drawing/2014/main" id="{56F16649-E8C7-A046-B56A-5BA13394B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209758"/>
            <a:ext cx="3352800" cy="3133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6299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3F119-3A2E-8147-89FC-BD334D332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Variety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EF5DE-C636-7349-8B34-AFFCEBA95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sz="2800" dirty="0"/>
              <a:t>Data variety refers to the multiple formats and types of data that need to be supported by</a:t>
            </a:r>
            <a:r>
              <a:rPr lang="zh-CN" altLang="en-US" sz="2800" dirty="0"/>
              <a:t> </a:t>
            </a:r>
            <a:r>
              <a:rPr lang="en-AU" sz="2800" dirty="0"/>
              <a:t>Big Data solutions. Data variety brings challenges for enterprises in terms of data</a:t>
            </a:r>
            <a:r>
              <a:rPr lang="zh-CN" altLang="en-US" sz="2800" dirty="0"/>
              <a:t> </a:t>
            </a:r>
            <a:r>
              <a:rPr lang="en-AU" sz="2800" dirty="0"/>
              <a:t>integration, transformation, processing, and storage.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804150E-3D61-5B44-BB8A-ACC448187AF6}"/>
              </a:ext>
            </a:extLst>
          </p:cNvPr>
          <p:cNvSpPr txBox="1">
            <a:spLocks/>
          </p:cNvSpPr>
          <p:nvPr/>
        </p:nvSpPr>
        <p:spPr>
          <a:xfrm>
            <a:off x="1761050" y="5766934"/>
            <a:ext cx="6015367" cy="7184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/>
              <a:t>Figure 1.14  </a:t>
            </a:r>
            <a:r>
              <a:rPr lang="en-US" sz="1800" dirty="0"/>
              <a:t>Examples of high-variety Big Data datasets include structured, textual, image, video, audio, XML, JSON, sensor data and metadata.</a:t>
            </a:r>
            <a:r>
              <a:rPr lang="en-US" sz="1800" b="1" dirty="0"/>
              <a:t> </a:t>
            </a:r>
          </a:p>
        </p:txBody>
      </p:sp>
      <p:pic>
        <p:nvPicPr>
          <p:cNvPr id="5" name="Content Placeholder 3" descr="01fig14.eps">
            <a:extLst>
              <a:ext uri="{FF2B5EF4-FFF2-40B4-BE49-F238E27FC236}">
                <a16:creationId xmlns:a16="http://schemas.microsoft.com/office/drawing/2014/main" id="{6B0F4593-165F-CD46-A1E5-384BCDB54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4003065"/>
            <a:ext cx="8458200" cy="157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8330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2BF94-DB9C-7544-B153-F3A4285C5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Veracity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5F83F-4E0E-F140-A67E-4CD19E0423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dirty="0"/>
              <a:t>Veracity refers to </a:t>
            </a:r>
            <a:r>
              <a:rPr lang="en-AU" sz="2800" dirty="0">
                <a:solidFill>
                  <a:srgbClr val="FF0000"/>
                </a:solidFill>
              </a:rPr>
              <a:t>the quality or fidelity of data</a:t>
            </a:r>
            <a:r>
              <a:rPr lang="en-AU" sz="2800" dirty="0"/>
              <a:t>. Data that enters Big Data environments</a:t>
            </a:r>
            <a:r>
              <a:rPr lang="zh-CN" altLang="en-US" sz="2800" dirty="0"/>
              <a:t> </a:t>
            </a:r>
            <a:r>
              <a:rPr lang="en-AU" sz="2800" dirty="0"/>
              <a:t>needs to be assessed for quality, which can lead to data processing activities to resolve</a:t>
            </a:r>
            <a:r>
              <a:rPr lang="zh-CN" altLang="en-US" sz="2800" dirty="0"/>
              <a:t> </a:t>
            </a:r>
            <a:r>
              <a:rPr lang="en-AU" sz="2800" dirty="0"/>
              <a:t>invalid data and remove noise. In relation to veracity, data can be part of the signal or</a:t>
            </a:r>
            <a:r>
              <a:rPr lang="zh-CN" altLang="en-US" sz="2800" dirty="0"/>
              <a:t> </a:t>
            </a:r>
            <a:r>
              <a:rPr lang="en-AU" sz="2800" dirty="0">
                <a:solidFill>
                  <a:srgbClr val="FF0000"/>
                </a:solidFill>
              </a:rPr>
              <a:t>noise</a:t>
            </a:r>
            <a:r>
              <a:rPr lang="en-AU" sz="2800" dirty="0"/>
              <a:t> of a dataset. Noise is data that cannot be converted into information and thus has no</a:t>
            </a:r>
            <a:r>
              <a:rPr lang="zh-CN" altLang="en-US" sz="2800" dirty="0"/>
              <a:t> </a:t>
            </a:r>
            <a:r>
              <a:rPr lang="en-AU" sz="2800" dirty="0"/>
              <a:t>value, whereas signals have value and lead to meaningful information.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722412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28877-DC8F-9448-990A-3ABE374F3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Value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F0FC1-03F4-4445-8257-B6F333BF28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dirty="0"/>
              <a:t>Value is defined as the usefulness of data for an enterprise. The value characteristic is</a:t>
            </a:r>
            <a:r>
              <a:rPr lang="zh-CN" altLang="en-US" sz="2800" dirty="0"/>
              <a:t> </a:t>
            </a:r>
            <a:r>
              <a:rPr lang="en-AU" sz="2800" dirty="0"/>
              <a:t>intuitively related to the veracity characteristic in that the higher the data fidelity, the more</a:t>
            </a:r>
            <a:r>
              <a:rPr lang="zh-CN" altLang="en-US" sz="2800" dirty="0"/>
              <a:t> </a:t>
            </a:r>
            <a:r>
              <a:rPr lang="en-AU" sz="2800" dirty="0"/>
              <a:t>value it holds for the business.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57EA5E8-CB3A-D648-86BC-EB8B5F46DD6E}"/>
              </a:ext>
            </a:extLst>
          </p:cNvPr>
          <p:cNvSpPr txBox="1">
            <a:spLocks/>
          </p:cNvSpPr>
          <p:nvPr/>
        </p:nvSpPr>
        <p:spPr>
          <a:xfrm>
            <a:off x="1600200" y="6023603"/>
            <a:ext cx="4572000" cy="4533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/>
              <a:t>Figure 1.15  </a:t>
            </a:r>
            <a:r>
              <a:rPr lang="en-US" sz="1800" dirty="0"/>
              <a:t>Data that has high veracity and can be analyzed quickly has more value to a business.</a:t>
            </a:r>
            <a:endParaRPr lang="en-US" sz="1800" b="1" dirty="0"/>
          </a:p>
        </p:txBody>
      </p:sp>
      <p:pic>
        <p:nvPicPr>
          <p:cNvPr id="5" name="Content Placeholder 3" descr="01fig15a.eps">
            <a:extLst>
              <a:ext uri="{FF2B5EF4-FFF2-40B4-BE49-F238E27FC236}">
                <a16:creationId xmlns:a16="http://schemas.microsoft.com/office/drawing/2014/main" id="{BD2A137C-B4BC-CD4D-933E-74D3910D8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3330770"/>
            <a:ext cx="2590800" cy="2576634"/>
          </a:xfrm>
          <a:prstGeom prst="rect">
            <a:avLst/>
          </a:prstGeom>
        </p:spPr>
      </p:pic>
      <p:pic>
        <p:nvPicPr>
          <p:cNvPr id="6" name="Picture 5" descr="01fig15b.eps">
            <a:extLst>
              <a:ext uri="{FF2B5EF4-FFF2-40B4-BE49-F238E27FC236}">
                <a16:creationId xmlns:a16="http://schemas.microsoft.com/office/drawing/2014/main" id="{135B8206-3CF6-3549-B86C-A0B033268B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400" y="3325127"/>
            <a:ext cx="2590800" cy="2562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698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FC470-A317-E442-8D26-694453019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Concepts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Terminology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3C71E-63E7-2840-AA27-EAA33DA53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/>
              <a:t>Datasets</a:t>
            </a:r>
          </a:p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r>
              <a:rPr lang="zh-CN" altLang="en-US" dirty="0"/>
              <a:t>（数据分析）</a:t>
            </a:r>
            <a:endParaRPr lang="en-US" altLang="zh-CN" dirty="0"/>
          </a:p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Analytics</a:t>
            </a:r>
            <a:r>
              <a:rPr lang="zh-CN" altLang="en-US" dirty="0"/>
              <a:t>（数据分析学）</a:t>
            </a:r>
            <a:endParaRPr lang="en-US" altLang="zh-CN" dirty="0"/>
          </a:p>
          <a:p>
            <a:pPr lvl="1"/>
            <a:r>
              <a:rPr lang="en-US" altLang="zh-CN" dirty="0"/>
              <a:t>Descriptive</a:t>
            </a:r>
            <a:r>
              <a:rPr lang="zh-CN" altLang="en-US" dirty="0"/>
              <a:t> </a:t>
            </a:r>
            <a:r>
              <a:rPr lang="en-US" altLang="zh-CN" dirty="0"/>
              <a:t>Analytics</a:t>
            </a:r>
            <a:r>
              <a:rPr lang="zh-CN" altLang="en-US" dirty="0"/>
              <a:t>（</a:t>
            </a:r>
            <a:r>
              <a:rPr lang="en-US" altLang="zh-CN" dirty="0"/>
              <a:t>what happened</a:t>
            </a:r>
            <a:r>
              <a:rPr lang="zh-CN" altLang="en-US" dirty="0"/>
              <a:t>？）</a:t>
            </a:r>
            <a:endParaRPr lang="en-US" altLang="zh-CN" dirty="0"/>
          </a:p>
          <a:p>
            <a:pPr lvl="1"/>
            <a:r>
              <a:rPr lang="en-US" altLang="zh-CN" dirty="0"/>
              <a:t>Diagnostic</a:t>
            </a:r>
            <a:r>
              <a:rPr lang="zh-CN" altLang="en-US" dirty="0"/>
              <a:t> </a:t>
            </a:r>
            <a:r>
              <a:rPr lang="en-US" altLang="zh-CN" dirty="0"/>
              <a:t>Analytics</a:t>
            </a:r>
            <a:r>
              <a:rPr lang="zh-CN" altLang="en-US" dirty="0"/>
              <a:t>（</a:t>
            </a:r>
            <a:r>
              <a:rPr lang="en-US" altLang="zh-CN" dirty="0"/>
              <a:t>what are the reasons</a:t>
            </a:r>
            <a:r>
              <a:rPr lang="zh-CN" altLang="en-US" dirty="0"/>
              <a:t>？）</a:t>
            </a:r>
            <a:endParaRPr lang="en-US" altLang="zh-CN" dirty="0"/>
          </a:p>
          <a:p>
            <a:pPr lvl="1"/>
            <a:r>
              <a:rPr lang="en-US" altLang="zh-CN" dirty="0"/>
              <a:t>Predictive</a:t>
            </a:r>
            <a:r>
              <a:rPr lang="zh-CN" altLang="en-US" dirty="0"/>
              <a:t> </a:t>
            </a:r>
            <a:r>
              <a:rPr lang="en-US" altLang="zh-CN" dirty="0"/>
              <a:t>Analytics</a:t>
            </a:r>
            <a:r>
              <a:rPr lang="zh-CN" altLang="en-US" dirty="0"/>
              <a:t>（</a:t>
            </a:r>
            <a:r>
              <a:rPr lang="en-US" altLang="zh-CN" dirty="0"/>
              <a:t>what will happen</a:t>
            </a:r>
            <a:r>
              <a:rPr lang="zh-CN" altLang="en-US" dirty="0"/>
              <a:t>？）</a:t>
            </a:r>
            <a:endParaRPr lang="en-US" altLang="zh-CN" dirty="0"/>
          </a:p>
          <a:p>
            <a:pPr lvl="1"/>
            <a:r>
              <a:rPr lang="en-US" altLang="zh-CN" dirty="0"/>
              <a:t>Prescriptive</a:t>
            </a:r>
            <a:r>
              <a:rPr lang="zh-CN" altLang="en-US" dirty="0"/>
              <a:t> </a:t>
            </a:r>
            <a:r>
              <a:rPr lang="en-US" altLang="zh-CN" dirty="0"/>
              <a:t>Analytics</a:t>
            </a:r>
            <a:r>
              <a:rPr lang="zh-CN" altLang="en-US" dirty="0"/>
              <a:t>（</a:t>
            </a:r>
            <a:r>
              <a:rPr lang="en-US" altLang="zh-CN" dirty="0"/>
              <a:t>what should we do</a:t>
            </a:r>
            <a:r>
              <a:rPr lang="zh-CN" altLang="en-US" dirty="0"/>
              <a:t>？）</a:t>
            </a:r>
            <a:endParaRPr lang="en-US" altLang="zh-CN" dirty="0"/>
          </a:p>
          <a:p>
            <a:r>
              <a:rPr lang="en-US" altLang="zh-CN" dirty="0"/>
              <a:t>Business</a:t>
            </a:r>
            <a:r>
              <a:rPr lang="zh-CN" altLang="en-US" dirty="0"/>
              <a:t> </a:t>
            </a:r>
            <a:r>
              <a:rPr lang="en-US" altLang="zh-CN" dirty="0"/>
              <a:t>Intelligence</a:t>
            </a:r>
            <a:r>
              <a:rPr lang="zh-CN" altLang="en-US" dirty="0"/>
              <a:t> </a:t>
            </a:r>
            <a:r>
              <a:rPr lang="en-US" altLang="zh-CN" dirty="0"/>
              <a:t>(BI)</a:t>
            </a:r>
          </a:p>
          <a:p>
            <a:r>
              <a:rPr lang="en-US" altLang="zh-CN" dirty="0"/>
              <a:t>Key</a:t>
            </a:r>
            <a:r>
              <a:rPr lang="zh-CN" altLang="en-US" dirty="0"/>
              <a:t> </a:t>
            </a:r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Indicators</a:t>
            </a:r>
            <a:r>
              <a:rPr lang="zh-CN" altLang="en-US" dirty="0"/>
              <a:t> </a:t>
            </a:r>
            <a:r>
              <a:rPr lang="en-US" altLang="zh-CN" dirty="0"/>
              <a:t>(KPI)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0195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0DFE1-01A2-DA47-8C99-1CB0E3E7D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 anchor="ctr">
            <a:normAutofit/>
          </a:bodyPr>
          <a:lstStyle/>
          <a:p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Types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23584-770D-134B-99AA-F70B27E2A5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AU" sz="2600" dirty="0"/>
              <a:t>The data processed by Big Data solutions can be human-generated or machine-generated,</a:t>
            </a:r>
            <a:r>
              <a:rPr lang="zh-CN" altLang="en-US" sz="2600" dirty="0"/>
              <a:t> </a:t>
            </a:r>
            <a:r>
              <a:rPr lang="en-AU" sz="2600" dirty="0"/>
              <a:t>although it is ultimately the responsibility of machines to generate the analytic results.</a:t>
            </a:r>
            <a:r>
              <a:rPr lang="zh-CN" altLang="en-US" sz="2600" dirty="0"/>
              <a:t> </a:t>
            </a:r>
            <a:r>
              <a:rPr lang="en-AU" sz="2600" dirty="0"/>
              <a:t>Human-generated data is the result of human interaction with systems, such as online</a:t>
            </a:r>
            <a:r>
              <a:rPr lang="zh-CN" altLang="en-US" sz="2600" dirty="0"/>
              <a:t> </a:t>
            </a:r>
            <a:r>
              <a:rPr lang="en-AU" sz="2600" dirty="0"/>
              <a:t>services and digital devices.</a:t>
            </a:r>
          </a:p>
          <a:p>
            <a:pPr marL="0" indent="0">
              <a:lnSpc>
                <a:spcPct val="90000"/>
              </a:lnSpc>
              <a:buNone/>
            </a:pPr>
            <a:endParaRPr lang="en-US" sz="2600" dirty="0"/>
          </a:p>
        </p:txBody>
      </p:sp>
      <p:pic>
        <p:nvPicPr>
          <p:cNvPr id="4" name="Content Placeholder 5" descr="01fig16.eps">
            <a:extLst>
              <a:ext uri="{FF2B5EF4-FFF2-40B4-BE49-F238E27FC236}">
                <a16:creationId xmlns:a16="http://schemas.microsoft.com/office/drawing/2014/main" id="{B10009E9-A6CF-CA4F-BDB6-471C522C6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8626" y="1752600"/>
            <a:ext cx="4038600" cy="2833047"/>
          </a:xfrm>
          <a:prstGeom prst="rect">
            <a:avLst/>
          </a:prstGeom>
          <a:noFill/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40C6686-DB17-B946-AF2B-7F6700EC50D4}"/>
              </a:ext>
            </a:extLst>
          </p:cNvPr>
          <p:cNvSpPr txBox="1">
            <a:spLocks/>
          </p:cNvSpPr>
          <p:nvPr/>
        </p:nvSpPr>
        <p:spPr>
          <a:xfrm>
            <a:off x="4648202" y="4678363"/>
            <a:ext cx="3962398" cy="1447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/>
              <a:t>Figure 1.16  </a:t>
            </a:r>
            <a:r>
              <a:rPr lang="en-US" sz="1800" dirty="0"/>
              <a:t>Examples of human-generated</a:t>
            </a:r>
            <a:br>
              <a:rPr lang="en-US" sz="1800" dirty="0"/>
            </a:br>
            <a:r>
              <a:rPr lang="it-IT" sz="1800" dirty="0"/>
              <a:t>data include social media, blog </a:t>
            </a:r>
            <a:r>
              <a:rPr lang="en-US" sz="1800" dirty="0"/>
              <a:t>posts, emails , photo sharing and messaging.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9821755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64B27-1170-1D45-B196-EBC71F038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Types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(Cont’d)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7E1A7-6C79-C746-8F29-FFFFA074D3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1534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Machine-generated data is generated by software programs and hardware devices in</a:t>
            </a:r>
            <a:r>
              <a:rPr lang="zh-CN" altLang="en-US" dirty="0"/>
              <a:t> </a:t>
            </a:r>
            <a:r>
              <a:rPr lang="en-AU" dirty="0"/>
              <a:t>response to real-world events.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Content Placeholder 5" descr="01fig17.eps">
            <a:extLst>
              <a:ext uri="{FF2B5EF4-FFF2-40B4-BE49-F238E27FC236}">
                <a16:creationId xmlns:a16="http://schemas.microsoft.com/office/drawing/2014/main" id="{545BE52F-7210-3B4A-B718-E4347F3FB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2995992"/>
            <a:ext cx="1940093" cy="348697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97CD774-1298-8B46-8DA3-7937F4A7F167}"/>
              </a:ext>
            </a:extLst>
          </p:cNvPr>
          <p:cNvSpPr txBox="1">
            <a:spLocks/>
          </p:cNvSpPr>
          <p:nvPr/>
        </p:nvSpPr>
        <p:spPr>
          <a:xfrm>
            <a:off x="4267200" y="3863181"/>
            <a:ext cx="4343400" cy="1752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/>
              <a:t>Figure 1.17  </a:t>
            </a:r>
            <a:r>
              <a:rPr lang="en-US" sz="1800" dirty="0"/>
              <a:t>Examples of machine-generated</a:t>
            </a:r>
            <a:br>
              <a:rPr lang="en-US" sz="1800" dirty="0"/>
            </a:br>
            <a:r>
              <a:rPr lang="en-US" sz="1800" dirty="0"/>
              <a:t>data include web logs, sensor data, telemetry data, smart meter data and appliance usage data.</a:t>
            </a:r>
            <a:r>
              <a:rPr lang="en-US" sz="1800" b="1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5499772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D4A84-B4A7-8F4C-AE37-0825515A5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Variety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Types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BFD4D-F152-C34B-84D9-434A052A74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dirty="0"/>
              <a:t>As demonstrated, human-generated and machine-generated data can come from a variety</a:t>
            </a:r>
            <a:r>
              <a:rPr lang="zh-CN" altLang="en-US" sz="2800" dirty="0"/>
              <a:t> </a:t>
            </a:r>
            <a:r>
              <a:rPr lang="en-AU" sz="2800" dirty="0"/>
              <a:t>of sources and be represented in various formats or types. This section examines the</a:t>
            </a:r>
            <a:r>
              <a:rPr lang="zh-CN" altLang="en-US" sz="2800" dirty="0"/>
              <a:t> </a:t>
            </a:r>
            <a:r>
              <a:rPr lang="en-AU" sz="2800" dirty="0"/>
              <a:t>variety</a:t>
            </a:r>
            <a:r>
              <a:rPr lang="zh-CN" altLang="en-US" sz="2800" dirty="0"/>
              <a:t> </a:t>
            </a:r>
            <a:r>
              <a:rPr lang="en-AU" sz="2800" dirty="0"/>
              <a:t>of data types that are processed by Big Data solutions. The primary types of data</a:t>
            </a:r>
            <a:r>
              <a:rPr lang="zh-CN" altLang="en-US" sz="2800" dirty="0"/>
              <a:t> </a:t>
            </a:r>
            <a:r>
              <a:rPr lang="en-AU" sz="2800" dirty="0"/>
              <a:t>are:</a:t>
            </a:r>
          </a:p>
          <a:p>
            <a:pPr lvl="1"/>
            <a:r>
              <a:rPr lang="en-AU" dirty="0"/>
              <a:t> structured data</a:t>
            </a:r>
          </a:p>
          <a:p>
            <a:pPr lvl="1"/>
            <a:r>
              <a:rPr lang="en-AU" dirty="0"/>
              <a:t>unstructured data</a:t>
            </a:r>
          </a:p>
          <a:p>
            <a:pPr lvl="1"/>
            <a:r>
              <a:rPr lang="en-AU" dirty="0"/>
              <a:t>semi-structured data</a:t>
            </a:r>
          </a:p>
          <a:p>
            <a:pPr marL="0" indent="0">
              <a:buNone/>
            </a:pPr>
            <a:endParaRPr lang="en-AU" sz="2800" dirty="0"/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11987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D5FA8-D927-A742-8EB8-C879ADF98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Structured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04438-D86A-DB4C-BB3B-05A126897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sz="2800" dirty="0"/>
              <a:t>Structured data conforms to a data model or schema and is often stored </a:t>
            </a:r>
            <a:r>
              <a:rPr lang="en-AU" sz="2800" dirty="0">
                <a:solidFill>
                  <a:srgbClr val="FF0000"/>
                </a:solidFill>
              </a:rPr>
              <a:t>in tabular form</a:t>
            </a:r>
            <a:r>
              <a:rPr lang="en-AU" sz="2800" dirty="0"/>
              <a:t>. It</a:t>
            </a:r>
            <a:r>
              <a:rPr lang="zh-CN" altLang="en-US" sz="2800" dirty="0"/>
              <a:t> </a:t>
            </a:r>
            <a:r>
              <a:rPr lang="en-AU" sz="2800" dirty="0"/>
              <a:t>is used to capture relationships between different entities and is therefore most often</a:t>
            </a:r>
            <a:r>
              <a:rPr lang="zh-CN" altLang="en-US" sz="2800" dirty="0"/>
              <a:t> </a:t>
            </a:r>
            <a:r>
              <a:rPr lang="en-AU" sz="2800" dirty="0"/>
              <a:t>stored in </a:t>
            </a:r>
            <a:r>
              <a:rPr lang="en-AU" sz="2800" dirty="0">
                <a:solidFill>
                  <a:srgbClr val="FF0000"/>
                </a:solidFill>
              </a:rPr>
              <a:t>a relational database</a:t>
            </a:r>
            <a:r>
              <a:rPr lang="en-AU" sz="2800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13FEAB5-4B69-1041-B32F-3BE87AA68A3E}"/>
              </a:ext>
            </a:extLst>
          </p:cNvPr>
          <p:cNvSpPr txBox="1">
            <a:spLocks/>
          </p:cNvSpPr>
          <p:nvPr/>
        </p:nvSpPr>
        <p:spPr>
          <a:xfrm>
            <a:off x="2819400" y="4694434"/>
            <a:ext cx="7010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/>
              <a:t>Figure1.18  </a:t>
            </a:r>
            <a:r>
              <a:rPr lang="en-US" sz="1800" dirty="0"/>
              <a:t>The symbol used to represent</a:t>
            </a:r>
            <a:br>
              <a:rPr lang="en-US" sz="1800" dirty="0"/>
            </a:br>
            <a:r>
              <a:rPr lang="en-US" sz="1800" dirty="0"/>
              <a:t>structured data stored in a tabular form.</a:t>
            </a:r>
            <a:endParaRPr lang="en-US" sz="1800" b="1" dirty="0"/>
          </a:p>
        </p:txBody>
      </p:sp>
      <p:pic>
        <p:nvPicPr>
          <p:cNvPr id="5" name="Content Placeholder 3" descr="01fig18.eps">
            <a:extLst>
              <a:ext uri="{FF2B5EF4-FFF2-40B4-BE49-F238E27FC236}">
                <a16:creationId xmlns:a16="http://schemas.microsoft.com/office/drawing/2014/main" id="{1BCFE5C7-966B-764A-A814-BA09F49C1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3842186"/>
            <a:ext cx="2286000" cy="246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9675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F09D1-A18D-8045-BEFF-8E9EC5888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Unstructured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D64B9-C648-204B-9E40-B5BA941502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dirty="0"/>
              <a:t>Data that does not conform to a data model or data schema is known as unstructured data.</a:t>
            </a:r>
            <a:r>
              <a:rPr lang="zh-CN" altLang="en-US" sz="2800" dirty="0"/>
              <a:t> </a:t>
            </a:r>
            <a:r>
              <a:rPr lang="en-AU" sz="2800" dirty="0"/>
              <a:t>It is estimated that unstructured data makes up 80% of the data within any given</a:t>
            </a:r>
            <a:r>
              <a:rPr lang="zh-CN" altLang="en-US" sz="2800" dirty="0"/>
              <a:t> </a:t>
            </a:r>
            <a:r>
              <a:rPr lang="en-AU" sz="2800" dirty="0"/>
              <a:t>enterprise. Unstructured data has a faster growth rate than structured data.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6166B8F-F9E3-EC4F-A0D4-C8C802E2AA7B}"/>
              </a:ext>
            </a:extLst>
          </p:cNvPr>
          <p:cNvSpPr txBox="1">
            <a:spLocks/>
          </p:cNvSpPr>
          <p:nvPr/>
        </p:nvSpPr>
        <p:spPr>
          <a:xfrm>
            <a:off x="4166132" y="5025194"/>
            <a:ext cx="4805549" cy="4652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/>
              <a:t>Figure 1.19  </a:t>
            </a:r>
            <a:r>
              <a:rPr lang="en-US" sz="1800" dirty="0"/>
              <a:t>Video, image and audio files are all</a:t>
            </a:r>
            <a:br>
              <a:rPr lang="en-US" sz="1800" dirty="0"/>
            </a:br>
            <a:r>
              <a:rPr lang="en-US" sz="1800" dirty="0"/>
              <a:t>types of unstructured data.</a:t>
            </a:r>
            <a:endParaRPr lang="en-US" sz="1800" b="1" dirty="0"/>
          </a:p>
        </p:txBody>
      </p:sp>
      <p:pic>
        <p:nvPicPr>
          <p:cNvPr id="5" name="Content Placeholder 3" descr="01fig19.eps">
            <a:extLst>
              <a:ext uri="{FF2B5EF4-FFF2-40B4-BE49-F238E27FC236}">
                <a16:creationId xmlns:a16="http://schemas.microsoft.com/office/drawing/2014/main" id="{B334F490-1E4C-9944-B70A-920681CA0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557" y="4372393"/>
            <a:ext cx="3276600" cy="1305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7735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155D9-4218-8C46-9E72-0EB61E7A4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Semi-structured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841FA-13A9-6A41-A005-975C59BCB5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dirty="0"/>
              <a:t>Semi-structured data has a defined level of structure and consistency, </a:t>
            </a:r>
            <a:r>
              <a:rPr lang="en-AU" sz="2800" dirty="0">
                <a:solidFill>
                  <a:srgbClr val="FF0000"/>
                </a:solidFill>
              </a:rPr>
              <a:t>but is not relational</a:t>
            </a:r>
          </a:p>
          <a:p>
            <a:pPr marL="0" indent="0">
              <a:buNone/>
            </a:pPr>
            <a:r>
              <a:rPr lang="en-AU" sz="2800" dirty="0"/>
              <a:t>in nature. Instead, semi-structured data is </a:t>
            </a:r>
            <a:r>
              <a:rPr lang="en-AU" sz="2800" dirty="0">
                <a:solidFill>
                  <a:srgbClr val="FF0000"/>
                </a:solidFill>
              </a:rPr>
              <a:t>hierarchical</a:t>
            </a:r>
            <a:r>
              <a:rPr lang="en-AU" sz="2800" dirty="0"/>
              <a:t> or </a:t>
            </a:r>
            <a:r>
              <a:rPr lang="en-AU" sz="2800" dirty="0">
                <a:solidFill>
                  <a:srgbClr val="FF0000"/>
                </a:solidFill>
              </a:rPr>
              <a:t>graph-based.</a:t>
            </a:r>
            <a:r>
              <a:rPr lang="en-AU" sz="2800" dirty="0"/>
              <a:t> This kind of data is</a:t>
            </a:r>
            <a:r>
              <a:rPr lang="zh-CN" altLang="en-US" sz="2800" dirty="0"/>
              <a:t> </a:t>
            </a:r>
            <a:r>
              <a:rPr lang="en-AU" sz="2800" dirty="0"/>
              <a:t>commonly stored in </a:t>
            </a:r>
            <a:r>
              <a:rPr lang="en-AU" sz="2800" dirty="0">
                <a:solidFill>
                  <a:srgbClr val="FF0000"/>
                </a:solidFill>
              </a:rPr>
              <a:t>files</a:t>
            </a:r>
            <a:r>
              <a:rPr lang="en-AU" sz="2800" dirty="0"/>
              <a:t> that contain text.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FE852FB-4167-6045-91B8-E1AE51F5A8A7}"/>
              </a:ext>
            </a:extLst>
          </p:cNvPr>
          <p:cNvSpPr txBox="1">
            <a:spLocks/>
          </p:cNvSpPr>
          <p:nvPr/>
        </p:nvSpPr>
        <p:spPr>
          <a:xfrm>
            <a:off x="4953000" y="4724400"/>
            <a:ext cx="3886200" cy="6483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/>
              <a:t>Figure 1.20  </a:t>
            </a:r>
            <a:r>
              <a:rPr lang="en-US" sz="1800" dirty="0"/>
              <a:t>XML, JSON and sensor data are semi-structured.</a:t>
            </a:r>
            <a:endParaRPr lang="en-US" sz="1800" b="1" dirty="0"/>
          </a:p>
        </p:txBody>
      </p:sp>
      <p:pic>
        <p:nvPicPr>
          <p:cNvPr id="5" name="Content Placeholder 3" descr="01fig20.eps">
            <a:extLst>
              <a:ext uri="{FF2B5EF4-FFF2-40B4-BE49-F238E27FC236}">
                <a16:creationId xmlns:a16="http://schemas.microsoft.com/office/drawing/2014/main" id="{35B54CD4-F4F5-C34E-B7F6-3D36E7668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713" y="4201285"/>
            <a:ext cx="3439887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982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0CE72-1112-7B41-8577-492C5625F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Metadata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5EB6F-E924-4C41-A018-4499C35F7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dirty="0"/>
              <a:t>Metadata provides information about a dataset’s characteristics and structure. This type of</a:t>
            </a:r>
            <a:r>
              <a:rPr lang="zh-CN" altLang="en-US" sz="2800" dirty="0"/>
              <a:t> </a:t>
            </a:r>
            <a:r>
              <a:rPr lang="en-AU" sz="2800" dirty="0"/>
              <a:t>data is mostly machine-generated and can be appended to data. The tracking of metadata</a:t>
            </a:r>
            <a:r>
              <a:rPr lang="zh-CN" altLang="en-US" sz="2800" dirty="0"/>
              <a:t> </a:t>
            </a:r>
            <a:r>
              <a:rPr lang="en-AU" sz="2800" dirty="0"/>
              <a:t>is crucial to Big Data processing, storage and analysis because it provides information</a:t>
            </a:r>
            <a:r>
              <a:rPr lang="zh-CN" altLang="en-US" sz="2800" dirty="0"/>
              <a:t> </a:t>
            </a:r>
            <a:r>
              <a:rPr lang="en-AU" sz="2800" dirty="0"/>
              <a:t>about the pedigree of the data and its provenance during processing.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CEC7AFA-0B32-4A45-8E61-DB4D007902A1}"/>
              </a:ext>
            </a:extLst>
          </p:cNvPr>
          <p:cNvSpPr txBox="1">
            <a:spLocks/>
          </p:cNvSpPr>
          <p:nvPr/>
        </p:nvSpPr>
        <p:spPr>
          <a:xfrm>
            <a:off x="4343400" y="5525499"/>
            <a:ext cx="2290383" cy="2689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/>
              <a:t>Figure 1.21  </a:t>
            </a:r>
            <a:r>
              <a:rPr lang="en-US" sz="1800" dirty="0"/>
              <a:t>The symbol used to represent metadata.</a:t>
            </a:r>
            <a:endParaRPr lang="en-US" sz="1800" b="1" dirty="0"/>
          </a:p>
        </p:txBody>
      </p:sp>
      <p:pic>
        <p:nvPicPr>
          <p:cNvPr id="5" name="Picture 4" descr="01fig21.eps">
            <a:extLst>
              <a:ext uri="{FF2B5EF4-FFF2-40B4-BE49-F238E27FC236}">
                <a16:creationId xmlns:a16="http://schemas.microsoft.com/office/drawing/2014/main" id="{C164491A-7802-5C4A-8E28-A260A904FC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4729938"/>
            <a:ext cx="1752600" cy="1846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0463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600634-59FB-47EA-8D70-658781A12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6C6945-E483-461F-8581-E42039D3E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case study about ETI (p36-41)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445467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087970-FD25-4D4F-BCAB-BDC160EDE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DFBEEF-C340-4BC0-9092-E70A441BB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altLang="zh-CN" dirty="0"/>
          </a:p>
          <a:p>
            <a:pPr marL="0" indent="0" algn="ctr">
              <a:buNone/>
            </a:pPr>
            <a:endParaRPr lang="en-US" altLang="zh-CN" dirty="0"/>
          </a:p>
          <a:p>
            <a:pPr marL="0" indent="0" algn="ctr">
              <a:buNone/>
            </a:pPr>
            <a:r>
              <a:rPr lang="en-US" altLang="zh-CN" sz="4000" dirty="0"/>
              <a:t>Thanks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577868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7021F-ECB9-6D40-99ED-FF5F01095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Big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Characteristics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192E59-978A-0849-B23E-89BE31DC6F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Volume</a:t>
            </a:r>
          </a:p>
          <a:p>
            <a:r>
              <a:rPr lang="en-US" altLang="zh-CN" dirty="0"/>
              <a:t>Velocity</a:t>
            </a:r>
          </a:p>
          <a:p>
            <a:r>
              <a:rPr lang="en-US" altLang="zh-CN" dirty="0"/>
              <a:t>Variety</a:t>
            </a:r>
          </a:p>
          <a:p>
            <a:r>
              <a:rPr lang="en-US" altLang="zh-CN" dirty="0"/>
              <a:t>Veracity</a:t>
            </a:r>
          </a:p>
          <a:p>
            <a:r>
              <a:rPr lang="en-US" altLang="zh-CN" dirty="0"/>
              <a:t>Value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377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BF083-A942-BA4B-B2A8-1F3D4B702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Types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1BDCBD-8AF8-7146-B680-C4F542027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Structured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</a:p>
          <a:p>
            <a:r>
              <a:rPr lang="en-US" altLang="zh-CN" dirty="0"/>
              <a:t>Unstructured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</a:p>
          <a:p>
            <a:r>
              <a:rPr lang="en-US" altLang="zh-CN" dirty="0"/>
              <a:t>Semi-structured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</a:p>
          <a:p>
            <a:r>
              <a:rPr lang="en-US" dirty="0"/>
              <a:t>Metada</a:t>
            </a:r>
            <a:r>
              <a:rPr lang="en-US" altLang="zh-CN" dirty="0"/>
              <a:t>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629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D52C3-7469-2E4D-9701-6D5B56FA4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Datasets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82B4A-5ED4-B640-8855-80DB59AD34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sz="2800" dirty="0"/>
              <a:t>Collections or groups of </a:t>
            </a:r>
            <a:r>
              <a:rPr lang="en-AU" sz="2800" dirty="0">
                <a:solidFill>
                  <a:srgbClr val="FF0000"/>
                </a:solidFill>
              </a:rPr>
              <a:t>related data </a:t>
            </a:r>
            <a:r>
              <a:rPr lang="en-AU" sz="2800" dirty="0"/>
              <a:t>are generally referred to as datasets. Each group or</a:t>
            </a:r>
            <a:r>
              <a:rPr lang="zh-CN" altLang="en-US" sz="2800" dirty="0"/>
              <a:t> </a:t>
            </a:r>
            <a:r>
              <a:rPr lang="en-AU" sz="2800" dirty="0"/>
              <a:t>dataset member (datum) </a:t>
            </a:r>
            <a:r>
              <a:rPr lang="en-AU" sz="2800" dirty="0">
                <a:solidFill>
                  <a:srgbClr val="FF0000"/>
                </a:solidFill>
              </a:rPr>
              <a:t>shares the same set of attributes or properties </a:t>
            </a:r>
            <a:r>
              <a:rPr lang="en-AU" sz="2800" dirty="0"/>
              <a:t>as others in the</a:t>
            </a:r>
            <a:r>
              <a:rPr lang="zh-CN" altLang="en-US" sz="2800" dirty="0"/>
              <a:t> </a:t>
            </a:r>
            <a:r>
              <a:rPr lang="en-AU" sz="2800" dirty="0"/>
              <a:t>same dataset. Some examples of datasets are:</a:t>
            </a:r>
          </a:p>
          <a:p>
            <a:pPr lvl="1"/>
            <a:r>
              <a:rPr lang="en-AU" sz="2400" dirty="0"/>
              <a:t>tweets stored in a flat file</a:t>
            </a:r>
          </a:p>
          <a:p>
            <a:pPr lvl="1"/>
            <a:r>
              <a:rPr lang="en-AU" sz="2400" dirty="0"/>
              <a:t>a collection of image files in a directory</a:t>
            </a:r>
          </a:p>
          <a:p>
            <a:pPr lvl="1"/>
            <a:r>
              <a:rPr lang="en-AU" sz="2400" dirty="0"/>
              <a:t>an extract of rows from a database table stored in a CSV formatted file</a:t>
            </a:r>
          </a:p>
          <a:p>
            <a:pPr lvl="1"/>
            <a:r>
              <a:rPr lang="en-AU" sz="2400" dirty="0"/>
              <a:t>historical weather observations that are stored as XML files</a:t>
            </a:r>
          </a:p>
        </p:txBody>
      </p:sp>
    </p:spTree>
    <p:extLst>
      <p:ext uri="{BB962C8B-B14F-4D97-AF65-F5344CB8AC3E}">
        <p14:creationId xmlns:p14="http://schemas.microsoft.com/office/powerpoint/2010/main" val="3425467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7B0A6-2D4A-8240-BCEB-89B506FD6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Datasets</a:t>
            </a:r>
            <a:r>
              <a:rPr lang="zh-CN" altLang="en-US" dirty="0"/>
              <a:t> </a:t>
            </a:r>
            <a:r>
              <a:rPr lang="en-US" altLang="zh-CN" dirty="0"/>
              <a:t>(Cont’d)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93D24E8-466B-CC49-881D-2E9E6E3D6338}"/>
              </a:ext>
            </a:extLst>
          </p:cNvPr>
          <p:cNvSpPr txBox="1">
            <a:spLocks/>
          </p:cNvSpPr>
          <p:nvPr/>
        </p:nvSpPr>
        <p:spPr>
          <a:xfrm>
            <a:off x="381000" y="52578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Figure 1.1</a:t>
            </a:r>
            <a:r>
              <a:rPr lang="en-US" sz="2800" dirty="0"/>
              <a:t>  Datasets can be found in many different formats.</a:t>
            </a:r>
          </a:p>
        </p:txBody>
      </p:sp>
      <p:pic>
        <p:nvPicPr>
          <p:cNvPr id="5" name="Content Placeholder 3" descr="01fig01.eps">
            <a:extLst>
              <a:ext uri="{FF2B5EF4-FFF2-40B4-BE49-F238E27FC236}">
                <a16:creationId xmlns:a16="http://schemas.microsoft.com/office/drawing/2014/main" id="{4FDDF39F-0500-0945-AFB6-AAD582DA0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752600"/>
            <a:ext cx="5698278" cy="304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827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E6928C-F012-C745-ADC8-1D85FD3AE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sz="2800" dirty="0"/>
              <a:t>Data analysis is </a:t>
            </a:r>
            <a:r>
              <a:rPr lang="en-AU" sz="2800" dirty="0">
                <a:solidFill>
                  <a:srgbClr val="FF0000"/>
                </a:solidFill>
              </a:rPr>
              <a:t>the process of examining data</a:t>
            </a:r>
            <a:r>
              <a:rPr lang="en-AU" sz="2800" dirty="0"/>
              <a:t> to find facts, relationships, patterns,</a:t>
            </a:r>
            <a:r>
              <a:rPr lang="zh-CN" altLang="en-US" sz="2800" dirty="0"/>
              <a:t> </a:t>
            </a:r>
            <a:r>
              <a:rPr lang="en-AU" sz="2800" dirty="0"/>
              <a:t>insights and/or trends. The overall goal of data analysis is </a:t>
            </a:r>
            <a:r>
              <a:rPr lang="en-AU" sz="2800" dirty="0">
                <a:solidFill>
                  <a:srgbClr val="FF0000"/>
                </a:solidFill>
              </a:rPr>
              <a:t>to support better decision</a:t>
            </a:r>
            <a:r>
              <a:rPr lang="en-US" altLang="zh-CN" sz="2800" dirty="0">
                <a:solidFill>
                  <a:srgbClr val="FF0000"/>
                </a:solidFill>
              </a:rPr>
              <a:t>-</a:t>
            </a:r>
            <a:r>
              <a:rPr lang="en-AU" sz="2800" dirty="0">
                <a:solidFill>
                  <a:srgbClr val="FF0000"/>
                </a:solidFill>
              </a:rPr>
              <a:t>making</a:t>
            </a:r>
            <a:r>
              <a:rPr lang="en-AU" sz="2800" dirty="0"/>
              <a:t>.</a:t>
            </a:r>
            <a:r>
              <a:rPr lang="zh-CN" altLang="en-US" sz="2800" dirty="0"/>
              <a:t> </a:t>
            </a:r>
            <a:r>
              <a:rPr lang="en-AU" sz="2800" dirty="0"/>
              <a:t>Carrying out data analysis helps</a:t>
            </a:r>
            <a:r>
              <a:rPr lang="zh-CN" altLang="en-US" sz="2800" dirty="0"/>
              <a:t> </a:t>
            </a:r>
            <a:r>
              <a:rPr lang="en-AU" sz="2800" dirty="0"/>
              <a:t>establish patterns and relationships among the data being </a:t>
            </a:r>
            <a:r>
              <a:rPr lang="en-AU" sz="2800" dirty="0" err="1"/>
              <a:t>analyzed</a:t>
            </a:r>
            <a:r>
              <a:rPr lang="en-AU" sz="2800" dirty="0"/>
              <a:t>.</a:t>
            </a:r>
          </a:p>
          <a:p>
            <a:pPr marL="0" indent="0">
              <a:buNone/>
            </a:pPr>
            <a:endParaRPr lang="en-AU" sz="2800" dirty="0"/>
          </a:p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61A5E9A-A253-6B4B-8854-7C375B0E0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8B442-2B3C-454F-8FFC-A2D898235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Analytics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7B1B7-C69A-FD42-8319-F742C6C97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AU" sz="2800" dirty="0"/>
              <a:t>Data analytics is </a:t>
            </a:r>
            <a:r>
              <a:rPr lang="en-AU" sz="2800" dirty="0">
                <a:solidFill>
                  <a:srgbClr val="FF0000"/>
                </a:solidFill>
              </a:rPr>
              <a:t>a broader term </a:t>
            </a:r>
            <a:r>
              <a:rPr lang="en-AU" sz="2800" dirty="0"/>
              <a:t>that encompasses data analysis. Data analytics is </a:t>
            </a:r>
            <a:r>
              <a:rPr lang="en-AU" sz="2800" dirty="0">
                <a:solidFill>
                  <a:srgbClr val="FF0000"/>
                </a:solidFill>
              </a:rPr>
              <a:t>a</a:t>
            </a:r>
            <a:r>
              <a:rPr lang="zh-CN" altLang="en-US" sz="2800" dirty="0">
                <a:solidFill>
                  <a:srgbClr val="FF0000"/>
                </a:solidFill>
              </a:rPr>
              <a:t> </a:t>
            </a:r>
            <a:r>
              <a:rPr lang="en-AU" sz="2800" dirty="0">
                <a:solidFill>
                  <a:srgbClr val="FF0000"/>
                </a:solidFill>
              </a:rPr>
              <a:t>discipline </a:t>
            </a:r>
            <a:r>
              <a:rPr lang="en-AU" sz="2800" dirty="0"/>
              <a:t>that includes the management of </a:t>
            </a:r>
            <a:r>
              <a:rPr lang="en-AU" sz="2800" dirty="0">
                <a:solidFill>
                  <a:srgbClr val="FF0000"/>
                </a:solidFill>
              </a:rPr>
              <a:t>the complete data lifecycle</a:t>
            </a:r>
            <a:r>
              <a:rPr lang="en-AU" sz="2800" dirty="0"/>
              <a:t>, which</a:t>
            </a:r>
            <a:r>
              <a:rPr lang="zh-CN" altLang="en-US" sz="2800" dirty="0"/>
              <a:t> </a:t>
            </a:r>
            <a:r>
              <a:rPr lang="en-AU" sz="2800" dirty="0"/>
              <a:t>encompasses collecting, cleansing, organizing, storing, </a:t>
            </a:r>
            <a:r>
              <a:rPr lang="en-AU" sz="2800" dirty="0" err="1"/>
              <a:t>analyzing</a:t>
            </a:r>
            <a:r>
              <a:rPr lang="en-AU" sz="2800" dirty="0"/>
              <a:t> and governing data. The</a:t>
            </a:r>
            <a:r>
              <a:rPr lang="zh-CN" altLang="en-US" sz="2800" dirty="0"/>
              <a:t> </a:t>
            </a:r>
            <a:r>
              <a:rPr lang="en-AU" sz="2800" dirty="0"/>
              <a:t>term includes the development of analysis methods, scientific techniques and automated</a:t>
            </a:r>
            <a:r>
              <a:rPr lang="zh-CN" altLang="en-US" sz="2800" dirty="0"/>
              <a:t> </a:t>
            </a:r>
            <a:r>
              <a:rPr lang="en-AU" sz="2800" dirty="0"/>
              <a:t>tools. </a:t>
            </a:r>
          </a:p>
        </p:txBody>
      </p:sp>
    </p:spTree>
    <p:extLst>
      <p:ext uri="{BB962C8B-B14F-4D97-AF65-F5344CB8AC3E}">
        <p14:creationId xmlns:p14="http://schemas.microsoft.com/office/powerpoint/2010/main" val="10908746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1968</Words>
  <Application>Microsoft Office PowerPoint</Application>
  <PresentationFormat>全屏显示(4:3)</PresentationFormat>
  <Paragraphs>130</Paragraphs>
  <Slides>38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41" baseType="lpstr">
      <vt:lpstr>Arial</vt:lpstr>
      <vt:lpstr>Calibri</vt:lpstr>
      <vt:lpstr>Office Theme</vt:lpstr>
      <vt:lpstr>NIT2202 Big Data Chapter One</vt:lpstr>
      <vt:lpstr>Overview</vt:lpstr>
      <vt:lpstr>Concepts and Terminology</vt:lpstr>
      <vt:lpstr>Big Data Characteristics </vt:lpstr>
      <vt:lpstr>Different Types of Data </vt:lpstr>
      <vt:lpstr>Datasets</vt:lpstr>
      <vt:lpstr>Datasets (Cont’d)</vt:lpstr>
      <vt:lpstr>Data Analysis</vt:lpstr>
      <vt:lpstr>Data Analytics</vt:lpstr>
      <vt:lpstr>Data Analytics (Cont’d)</vt:lpstr>
      <vt:lpstr>Data Analysis vs Data Analytics</vt:lpstr>
      <vt:lpstr>Data Analytics (Cont’d)</vt:lpstr>
      <vt:lpstr>Data Analytics (Cont’d)</vt:lpstr>
      <vt:lpstr>Descriptive Analytics</vt:lpstr>
      <vt:lpstr>Diagnostic Analytics</vt:lpstr>
      <vt:lpstr>Diagnostic Analytics (Cont’d)</vt:lpstr>
      <vt:lpstr>Predictive Analytics</vt:lpstr>
      <vt:lpstr>Predictive Analytics (Cont’d)</vt:lpstr>
      <vt:lpstr>Prescriptive Analytics</vt:lpstr>
      <vt:lpstr>Prescriptive Analytics (Cont’d)</vt:lpstr>
      <vt:lpstr>Business Intelligence (BI)</vt:lpstr>
      <vt:lpstr>Business Intelligence (BI) (Cont’d)</vt:lpstr>
      <vt:lpstr>Key Performance Indicators (KPI)</vt:lpstr>
      <vt:lpstr>Big Data Characteristics</vt:lpstr>
      <vt:lpstr>Volume</vt:lpstr>
      <vt:lpstr>Velocity</vt:lpstr>
      <vt:lpstr>Variety</vt:lpstr>
      <vt:lpstr>Veracity</vt:lpstr>
      <vt:lpstr>Value</vt:lpstr>
      <vt:lpstr>Different Types of Data</vt:lpstr>
      <vt:lpstr>Different Types of Data (Cont’d)</vt:lpstr>
      <vt:lpstr>The Variety of Data Types</vt:lpstr>
      <vt:lpstr>Structured Data</vt:lpstr>
      <vt:lpstr>Unstructured Data</vt:lpstr>
      <vt:lpstr>Semi-structured Data</vt:lpstr>
      <vt:lpstr>Metadata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One</dc:title>
  <dc:creator>Admin</dc:creator>
  <cp:lastModifiedBy>tao</cp:lastModifiedBy>
  <cp:revision>62</cp:revision>
  <dcterms:created xsi:type="dcterms:W3CDTF">2016-12-18T21:44:58Z</dcterms:created>
  <dcterms:modified xsi:type="dcterms:W3CDTF">2022-08-28T13:24:43Z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e7b5bc8-4a79-44ba-b8ca-7bdfc58e533a_Enabled">
    <vt:lpwstr>true</vt:lpwstr>
  </property>
  <property fmtid="{D5CDD505-2E9C-101B-9397-08002B2CF9AE}" pid="3" name="MSIP_Label_6e7b5bc8-4a79-44ba-b8ca-7bdfc58e533a_SetDate">
    <vt:lpwstr>2021-03-01T07:18:50Z</vt:lpwstr>
  </property>
  <property fmtid="{D5CDD505-2E9C-101B-9397-08002B2CF9AE}" pid="4" name="MSIP_Label_6e7b5bc8-4a79-44ba-b8ca-7bdfc58e533a_Method">
    <vt:lpwstr>Privileged</vt:lpwstr>
  </property>
  <property fmtid="{D5CDD505-2E9C-101B-9397-08002B2CF9AE}" pid="5" name="MSIP_Label_6e7b5bc8-4a79-44ba-b8ca-7bdfc58e533a_Name">
    <vt:lpwstr>Public</vt:lpwstr>
  </property>
  <property fmtid="{D5CDD505-2E9C-101B-9397-08002B2CF9AE}" pid="6" name="MSIP_Label_6e7b5bc8-4a79-44ba-b8ca-7bdfc58e533a_SiteId">
    <vt:lpwstr>d51ba343-9258-4ea6-9907-426d8c84ec12</vt:lpwstr>
  </property>
  <property fmtid="{D5CDD505-2E9C-101B-9397-08002B2CF9AE}" pid="7" name="MSIP_Label_6e7b5bc8-4a79-44ba-b8ca-7bdfc58e533a_ActionId">
    <vt:lpwstr>92faa330-1814-43ed-9cbe-2bf73f30e025</vt:lpwstr>
  </property>
  <property fmtid="{D5CDD505-2E9C-101B-9397-08002B2CF9AE}" pid="8" name="MSIP_Label_6e7b5bc8-4a79-44ba-b8ca-7bdfc58e533a_ContentBits">
    <vt:lpwstr>0</vt:lpwstr>
  </property>
</Properties>
</file>

<file path=docProps/thumbnail.jpeg>
</file>